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6858000" cx="12192000"/>
  <p:notesSz cx="6858000" cy="9144000"/>
  <p:embeddedFontLst>
    <p:embeddedFont>
      <p:font typeface="Raleway"/>
      <p:regular r:id="rId35"/>
      <p:bold r:id="rId36"/>
      <p:italic r:id="rId37"/>
      <p:boldItalic r:id="rId38"/>
    </p:embeddedFont>
    <p:embeddedFont>
      <p:font typeface="Lato"/>
      <p:regular r:id="rId39"/>
      <p:bold r:id="rId40"/>
      <p:italic r:id="rId41"/>
      <p:boldItalic r:id="rId42"/>
    </p:embeddedFont>
    <p:embeddedFont>
      <p:font typeface="Libre Franklin Medium"/>
      <p:regular r:id="rId43"/>
      <p:bold r:id="rId44"/>
      <p:italic r:id="rId45"/>
      <p:boldItalic r:id="rId46"/>
    </p:embeddedFont>
    <p:embeddedFont>
      <p:font typeface="Raleway Medium"/>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1" roundtripDataSignature="AMtx7mgwQclpQJLVjPBlTFwXYZDt5VOtk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84A2C2-FEE9-4458-BC72-FAD7678C6769}">
  <a:tblStyle styleId="{0A84A2C2-FEE9-4458-BC72-FAD7678C6769}" styleName="Table_0">
    <a:wholeTbl>
      <a:tcTxStyle b="off" i="off">
        <a:font>
          <a:latin typeface="Franklin Gothic Medium"/>
          <a:ea typeface="Franklin Gothic Medium"/>
          <a:cs typeface="Franklin Gothic Medium"/>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4E8EE"/>
          </a:solidFill>
        </a:fill>
      </a:tcStyle>
    </a:wholeTbl>
    <a:band1H>
      <a:tcTxStyle/>
      <a:tcStyle>
        <a:fill>
          <a:solidFill>
            <a:srgbClr val="E9CFDC"/>
          </a:solidFill>
        </a:fill>
      </a:tcStyle>
    </a:band1H>
    <a:band2H>
      <a:tcTxStyle/>
    </a:band2H>
    <a:band1V>
      <a:tcTxStyle/>
      <a:tcStyle>
        <a:fill>
          <a:solidFill>
            <a:srgbClr val="E9CFDC"/>
          </a:solidFill>
        </a:fill>
      </a:tcStyle>
    </a:band1V>
    <a:band2V>
      <a:tcTxStyle/>
    </a:band2V>
    <a:lastCol>
      <a:tcTxStyle b="on" i="off">
        <a:font>
          <a:latin typeface="Franklin Gothic Medium"/>
          <a:ea typeface="Franklin Gothic Medium"/>
          <a:cs typeface="Franklin Gothic Medium"/>
        </a:font>
        <a:schemeClr val="lt1"/>
      </a:tcTxStyle>
      <a:tcStyle>
        <a:fill>
          <a:solidFill>
            <a:schemeClr val="accent1"/>
          </a:solidFill>
        </a:fill>
      </a:tcStyle>
    </a:lastCol>
    <a:firstCol>
      <a:tcTxStyle b="on" i="off">
        <a:font>
          <a:latin typeface="Franklin Gothic Medium"/>
          <a:ea typeface="Franklin Gothic Medium"/>
          <a:cs typeface="Franklin Gothic Medium"/>
        </a:font>
        <a:schemeClr val="lt1"/>
      </a:tcTxStyle>
      <a:tcStyle>
        <a:fill>
          <a:solidFill>
            <a:schemeClr val="accent1"/>
          </a:solidFill>
        </a:fill>
      </a:tcStyle>
    </a:firstCol>
    <a:lastRow>
      <a:tcTxStyle b="on" i="off">
        <a:font>
          <a:latin typeface="Franklin Gothic Medium"/>
          <a:ea typeface="Franklin Gothic Medium"/>
          <a:cs typeface="Franklin Gothic Medium"/>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Franklin Gothic Medium"/>
          <a:ea typeface="Franklin Gothic Medium"/>
          <a:cs typeface="Franklin Gothic Medium"/>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A74D8360-84D1-44CF-93A5-508583B4B24A}"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42" Type="http://schemas.openxmlformats.org/officeDocument/2006/relationships/font" Target="fonts/Lato-boldItalic.fntdata"/><Relationship Id="rId41" Type="http://schemas.openxmlformats.org/officeDocument/2006/relationships/font" Target="fonts/Lato-italic.fntdata"/><Relationship Id="rId44" Type="http://schemas.openxmlformats.org/officeDocument/2006/relationships/font" Target="fonts/LibreFranklinMedium-bold.fntdata"/><Relationship Id="rId43" Type="http://schemas.openxmlformats.org/officeDocument/2006/relationships/font" Target="fonts/LibreFranklinMedium-regular.fntdata"/><Relationship Id="rId46" Type="http://schemas.openxmlformats.org/officeDocument/2006/relationships/font" Target="fonts/LibreFranklinMedium-boldItalic.fntdata"/><Relationship Id="rId45" Type="http://schemas.openxmlformats.org/officeDocument/2006/relationships/font" Target="fonts/LibreFranklinMedium-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alewayMedium-bold.fntdata"/><Relationship Id="rId47" Type="http://schemas.openxmlformats.org/officeDocument/2006/relationships/font" Target="fonts/RalewayMedium-regular.fntdata"/><Relationship Id="rId49" Type="http://schemas.openxmlformats.org/officeDocument/2006/relationships/font" Target="fonts/RalewayMedium-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Raleway-regular.fntdata"/><Relationship Id="rId34" Type="http://schemas.openxmlformats.org/officeDocument/2006/relationships/slide" Target="slides/slide29.xml"/><Relationship Id="rId37" Type="http://schemas.openxmlformats.org/officeDocument/2006/relationships/font" Target="fonts/Raleway-italic.fntdata"/><Relationship Id="rId36" Type="http://schemas.openxmlformats.org/officeDocument/2006/relationships/font" Target="fonts/Raleway-bold.fntdata"/><Relationship Id="rId39" Type="http://schemas.openxmlformats.org/officeDocument/2006/relationships/font" Target="fonts/Lato-regular.fntdata"/><Relationship Id="rId38" Type="http://schemas.openxmlformats.org/officeDocument/2006/relationships/font" Target="fonts/Raleway-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customschemas.google.com/relationships/presentationmetadata" Target="metadata"/><Relationship Id="rId50" Type="http://schemas.openxmlformats.org/officeDocument/2006/relationships/font" Target="fonts/RalewayMedium-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a2b1ee7bc6_4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a2b1ee7bc6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70aef0711aebd8a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70aef0711aebd8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a2b1ee7bc6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g2a2b1ee7bc6_1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a2b1ee7bc6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2a2b1ee7bc6_1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a2b1ee7bc6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2a2b1ee7bc6_1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a2b1ee7bc6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2a2b1ee7bc6_1_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a2b1ee7bc6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g2a2b1ee7bc6_1_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928ccc746f_0_4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928ccc746f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a2b1ee7bc6_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a2b1ee7bc6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92c192a09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92c192a0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a2b1ee7bc6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a2b1ee7bc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a2b1ee7bc6_2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a2b1ee7bc6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928ccc746f_0_4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928ccc746f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928ccc746f_0_4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928ccc746f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a2b1ee7bc6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g2a2b1ee7bc6_1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a2b1ee7bc6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g2a2b1ee7bc6_1_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a2b1ee7bc6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g2a2b1ee7bc6_1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a2b1ee7bc6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g2a2b1ee7bc6_1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928ccc746f_0_4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928ccc746f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a2b1ee7bc6_4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a2b1ee7bc6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a2b1ee7bc6_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a2b1ee7bc6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g2928ccc746f_0_62"/>
          <p:cNvSpPr/>
          <p:nvPr/>
        </p:nvSpPr>
        <p:spPr>
          <a:xfrm>
            <a:off x="0" y="0"/>
            <a:ext cx="12192000" cy="6504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1" name="Google Shape;11;g2928ccc746f_0_62"/>
          <p:cNvGrpSpPr/>
          <p:nvPr/>
        </p:nvGrpSpPr>
        <p:grpSpPr>
          <a:xfrm>
            <a:off x="1107036" y="1588427"/>
            <a:ext cx="994316" cy="61102"/>
            <a:chOff x="4580561" y="2589004"/>
            <a:chExt cx="1064464" cy="25200"/>
          </a:xfrm>
        </p:grpSpPr>
        <p:sp>
          <p:nvSpPr>
            <p:cNvPr id="12" name="Google Shape;12;g2928ccc746f_0_62"/>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 name="Google Shape;13;g2928ccc746f_0_62"/>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 name="Google Shape;14;g2928ccc746f_0_62"/>
          <p:cNvSpPr txBox="1"/>
          <p:nvPr>
            <p:ph type="ctrTitle"/>
          </p:nvPr>
        </p:nvSpPr>
        <p:spPr>
          <a:xfrm>
            <a:off x="972600" y="1763267"/>
            <a:ext cx="10250700" cy="2219700"/>
          </a:xfrm>
          <a:prstGeom prst="rect">
            <a:avLst/>
          </a:prstGeom>
        </p:spPr>
        <p:txBody>
          <a:bodyPr anchorCtr="0" anchor="t" bIns="121900" lIns="121900" spcFirstLastPara="1" rIns="121900" wrap="square" tIns="121900">
            <a:normAutofit/>
          </a:bodyPr>
          <a:lstStyle>
            <a:lvl1pPr lvl="0" rtl="0">
              <a:spcBef>
                <a:spcPts val="0"/>
              </a:spcBef>
              <a:spcAft>
                <a:spcPts val="0"/>
              </a:spcAft>
              <a:buSzPts val="5600"/>
              <a:buNone/>
              <a:defRPr sz="5600"/>
            </a:lvl1pPr>
            <a:lvl2pPr lvl="1" rtl="0">
              <a:spcBef>
                <a:spcPts val="0"/>
              </a:spcBef>
              <a:spcAft>
                <a:spcPts val="0"/>
              </a:spcAft>
              <a:buSzPts val="5600"/>
              <a:buNone/>
              <a:defRPr sz="5600"/>
            </a:lvl2pPr>
            <a:lvl3pPr lvl="2" rtl="0">
              <a:spcBef>
                <a:spcPts val="0"/>
              </a:spcBef>
              <a:spcAft>
                <a:spcPts val="0"/>
              </a:spcAft>
              <a:buSzPts val="5600"/>
              <a:buNone/>
              <a:defRPr sz="5600"/>
            </a:lvl3pPr>
            <a:lvl4pPr lvl="3" rtl="0">
              <a:spcBef>
                <a:spcPts val="0"/>
              </a:spcBef>
              <a:spcAft>
                <a:spcPts val="0"/>
              </a:spcAft>
              <a:buSzPts val="5600"/>
              <a:buNone/>
              <a:defRPr sz="5600"/>
            </a:lvl4pPr>
            <a:lvl5pPr lvl="4" rtl="0">
              <a:spcBef>
                <a:spcPts val="0"/>
              </a:spcBef>
              <a:spcAft>
                <a:spcPts val="0"/>
              </a:spcAft>
              <a:buSzPts val="5600"/>
              <a:buNone/>
              <a:defRPr sz="5600"/>
            </a:lvl5pPr>
            <a:lvl6pPr lvl="5" rtl="0">
              <a:spcBef>
                <a:spcPts val="0"/>
              </a:spcBef>
              <a:spcAft>
                <a:spcPts val="0"/>
              </a:spcAft>
              <a:buSzPts val="5600"/>
              <a:buNone/>
              <a:defRPr sz="5600"/>
            </a:lvl6pPr>
            <a:lvl7pPr lvl="6" rtl="0">
              <a:spcBef>
                <a:spcPts val="0"/>
              </a:spcBef>
              <a:spcAft>
                <a:spcPts val="0"/>
              </a:spcAft>
              <a:buSzPts val="5600"/>
              <a:buNone/>
              <a:defRPr sz="5600"/>
            </a:lvl7pPr>
            <a:lvl8pPr lvl="7" rtl="0">
              <a:spcBef>
                <a:spcPts val="0"/>
              </a:spcBef>
              <a:spcAft>
                <a:spcPts val="0"/>
              </a:spcAft>
              <a:buSzPts val="5600"/>
              <a:buNone/>
              <a:defRPr sz="5600"/>
            </a:lvl8pPr>
            <a:lvl9pPr lvl="8" rtl="0">
              <a:spcBef>
                <a:spcPts val="0"/>
              </a:spcBef>
              <a:spcAft>
                <a:spcPts val="0"/>
              </a:spcAft>
              <a:buSzPts val="5600"/>
              <a:buNone/>
              <a:defRPr sz="5600"/>
            </a:lvl9pPr>
          </a:lstStyle>
          <a:p/>
        </p:txBody>
      </p:sp>
      <p:sp>
        <p:nvSpPr>
          <p:cNvPr id="15" name="Google Shape;15;g2928ccc746f_0_62"/>
          <p:cNvSpPr txBox="1"/>
          <p:nvPr>
            <p:ph idx="1" type="subTitle"/>
          </p:nvPr>
        </p:nvSpPr>
        <p:spPr>
          <a:xfrm>
            <a:off x="972837" y="4230533"/>
            <a:ext cx="10250700" cy="721500"/>
          </a:xfrm>
          <a:prstGeom prst="rect">
            <a:avLst/>
          </a:prstGeom>
        </p:spPr>
        <p:txBody>
          <a:bodyPr anchorCtr="0" anchor="t" bIns="121900" lIns="121900" spcFirstLastPara="1" rIns="121900" wrap="square" tIns="121900">
            <a:normAutofit/>
          </a:bodyPr>
          <a:lstStyle>
            <a:lvl1pPr lvl="0" rtl="0">
              <a:lnSpc>
                <a:spcPct val="100000"/>
              </a:lnSpc>
              <a:spcBef>
                <a:spcPts val="0"/>
              </a:spcBef>
              <a:spcAft>
                <a:spcPts val="0"/>
              </a:spcAft>
              <a:buSzPts val="2100"/>
              <a:buNone/>
              <a:defRPr sz="21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6" name="Google Shape;16;g2928ccc746f_0_62"/>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g2928ccc746f_0_126"/>
          <p:cNvGrpSpPr/>
          <p:nvPr/>
        </p:nvGrpSpPr>
        <p:grpSpPr>
          <a:xfrm>
            <a:off x="1107036" y="5558926"/>
            <a:ext cx="994316" cy="61102"/>
            <a:chOff x="4580561" y="2589004"/>
            <a:chExt cx="1064464" cy="25200"/>
          </a:xfrm>
        </p:grpSpPr>
        <p:sp>
          <p:nvSpPr>
            <p:cNvPr id="75" name="Google Shape;75;g2928ccc746f_0_126"/>
            <p:cNvSpPr/>
            <p:nvPr/>
          </p:nvSpPr>
          <p:spPr>
            <a:xfrm rot="-5400000">
              <a:off x="5366325" y="2335504"/>
              <a:ext cx="25200" cy="5322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 name="Google Shape;76;g2928ccc746f_0_126"/>
            <p:cNvSpPr/>
            <p:nvPr/>
          </p:nvSpPr>
          <p:spPr>
            <a:xfrm rot="-5400000">
              <a:off x="4836311" y="2333254"/>
              <a:ext cx="25200" cy="5367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7" name="Google Shape;77;g2928ccc746f_0_126"/>
          <p:cNvSpPr txBox="1"/>
          <p:nvPr>
            <p:ph hasCustomPrompt="1" type="title"/>
          </p:nvPr>
        </p:nvSpPr>
        <p:spPr>
          <a:xfrm>
            <a:off x="972600" y="978600"/>
            <a:ext cx="10251300" cy="1659600"/>
          </a:xfrm>
          <a:prstGeom prst="rect">
            <a:avLst/>
          </a:prstGeom>
        </p:spPr>
        <p:txBody>
          <a:bodyPr anchorCtr="0" anchor="t" bIns="121900" lIns="121900" spcFirstLastPara="1" rIns="121900" wrap="square" tIns="121900">
            <a:normAutofit/>
          </a:bodyPr>
          <a:lstStyle>
            <a:lvl1pPr lvl="0" rtl="0">
              <a:spcBef>
                <a:spcPts val="0"/>
              </a:spcBef>
              <a:spcAft>
                <a:spcPts val="0"/>
              </a:spcAft>
              <a:buClr>
                <a:schemeClr val="lt1"/>
              </a:buClr>
              <a:buSzPts val="10700"/>
              <a:buNone/>
              <a:defRPr sz="10700">
                <a:solidFill>
                  <a:schemeClr val="lt1"/>
                </a:solidFill>
              </a:defRPr>
            </a:lvl1pPr>
            <a:lvl2pPr lvl="1" rtl="0">
              <a:spcBef>
                <a:spcPts val="0"/>
              </a:spcBef>
              <a:spcAft>
                <a:spcPts val="0"/>
              </a:spcAft>
              <a:buClr>
                <a:schemeClr val="lt1"/>
              </a:buClr>
              <a:buSzPts val="10700"/>
              <a:buNone/>
              <a:defRPr sz="10700">
                <a:solidFill>
                  <a:schemeClr val="lt1"/>
                </a:solidFill>
              </a:defRPr>
            </a:lvl2pPr>
            <a:lvl3pPr lvl="2" rtl="0">
              <a:spcBef>
                <a:spcPts val="0"/>
              </a:spcBef>
              <a:spcAft>
                <a:spcPts val="0"/>
              </a:spcAft>
              <a:buClr>
                <a:schemeClr val="lt1"/>
              </a:buClr>
              <a:buSzPts val="10700"/>
              <a:buNone/>
              <a:defRPr sz="10700">
                <a:solidFill>
                  <a:schemeClr val="lt1"/>
                </a:solidFill>
              </a:defRPr>
            </a:lvl3pPr>
            <a:lvl4pPr lvl="3" rtl="0">
              <a:spcBef>
                <a:spcPts val="0"/>
              </a:spcBef>
              <a:spcAft>
                <a:spcPts val="0"/>
              </a:spcAft>
              <a:buClr>
                <a:schemeClr val="lt1"/>
              </a:buClr>
              <a:buSzPts val="10700"/>
              <a:buNone/>
              <a:defRPr sz="10700">
                <a:solidFill>
                  <a:schemeClr val="lt1"/>
                </a:solidFill>
              </a:defRPr>
            </a:lvl4pPr>
            <a:lvl5pPr lvl="4" rtl="0">
              <a:spcBef>
                <a:spcPts val="0"/>
              </a:spcBef>
              <a:spcAft>
                <a:spcPts val="0"/>
              </a:spcAft>
              <a:buClr>
                <a:schemeClr val="lt1"/>
              </a:buClr>
              <a:buSzPts val="10700"/>
              <a:buNone/>
              <a:defRPr sz="10700">
                <a:solidFill>
                  <a:schemeClr val="lt1"/>
                </a:solidFill>
              </a:defRPr>
            </a:lvl5pPr>
            <a:lvl6pPr lvl="5" rtl="0">
              <a:spcBef>
                <a:spcPts val="0"/>
              </a:spcBef>
              <a:spcAft>
                <a:spcPts val="0"/>
              </a:spcAft>
              <a:buClr>
                <a:schemeClr val="lt1"/>
              </a:buClr>
              <a:buSzPts val="10700"/>
              <a:buNone/>
              <a:defRPr sz="10700">
                <a:solidFill>
                  <a:schemeClr val="lt1"/>
                </a:solidFill>
              </a:defRPr>
            </a:lvl6pPr>
            <a:lvl7pPr lvl="6" rtl="0">
              <a:spcBef>
                <a:spcPts val="0"/>
              </a:spcBef>
              <a:spcAft>
                <a:spcPts val="0"/>
              </a:spcAft>
              <a:buClr>
                <a:schemeClr val="lt1"/>
              </a:buClr>
              <a:buSzPts val="10700"/>
              <a:buNone/>
              <a:defRPr sz="10700">
                <a:solidFill>
                  <a:schemeClr val="lt1"/>
                </a:solidFill>
              </a:defRPr>
            </a:lvl7pPr>
            <a:lvl8pPr lvl="7" rtl="0">
              <a:spcBef>
                <a:spcPts val="0"/>
              </a:spcBef>
              <a:spcAft>
                <a:spcPts val="0"/>
              </a:spcAft>
              <a:buClr>
                <a:schemeClr val="lt1"/>
              </a:buClr>
              <a:buSzPts val="10700"/>
              <a:buNone/>
              <a:defRPr sz="10700">
                <a:solidFill>
                  <a:schemeClr val="lt1"/>
                </a:solidFill>
              </a:defRPr>
            </a:lvl8pPr>
            <a:lvl9pPr lvl="8" rtl="0">
              <a:spcBef>
                <a:spcPts val="0"/>
              </a:spcBef>
              <a:spcAft>
                <a:spcPts val="0"/>
              </a:spcAft>
              <a:buClr>
                <a:schemeClr val="lt1"/>
              </a:buClr>
              <a:buSzPts val="10700"/>
              <a:buNone/>
              <a:defRPr sz="10700">
                <a:solidFill>
                  <a:schemeClr val="lt1"/>
                </a:solidFill>
              </a:defRPr>
            </a:lvl9pPr>
          </a:lstStyle>
          <a:p>
            <a:r>
              <a:t>xx%</a:t>
            </a:r>
          </a:p>
        </p:txBody>
      </p:sp>
      <p:sp>
        <p:nvSpPr>
          <p:cNvPr id="78" name="Google Shape;78;g2928ccc746f_0_126"/>
          <p:cNvSpPr txBox="1"/>
          <p:nvPr>
            <p:ph idx="1" type="body"/>
          </p:nvPr>
        </p:nvSpPr>
        <p:spPr>
          <a:xfrm>
            <a:off x="972600" y="3030517"/>
            <a:ext cx="10251300" cy="21072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Clr>
                <a:schemeClr val="lt1"/>
              </a:buClr>
              <a:buSzPts val="1700"/>
              <a:buChar char="●"/>
              <a:defRPr>
                <a:solidFill>
                  <a:schemeClr val="lt1"/>
                </a:solidFill>
              </a:defRPr>
            </a:lvl1pPr>
            <a:lvl2pPr indent="-323850" lvl="1" marL="914400" rtl="0">
              <a:spcBef>
                <a:spcPts val="0"/>
              </a:spcBef>
              <a:spcAft>
                <a:spcPts val="0"/>
              </a:spcAft>
              <a:buClr>
                <a:schemeClr val="lt1"/>
              </a:buClr>
              <a:buSzPts val="1500"/>
              <a:buChar char="○"/>
              <a:defRPr>
                <a:solidFill>
                  <a:schemeClr val="lt1"/>
                </a:solidFill>
              </a:defRPr>
            </a:lvl2pPr>
            <a:lvl3pPr indent="-323850" lvl="2" marL="1371600" rtl="0">
              <a:spcBef>
                <a:spcPts val="0"/>
              </a:spcBef>
              <a:spcAft>
                <a:spcPts val="0"/>
              </a:spcAft>
              <a:buClr>
                <a:schemeClr val="lt1"/>
              </a:buClr>
              <a:buSzPts val="1500"/>
              <a:buChar char="■"/>
              <a:defRPr>
                <a:solidFill>
                  <a:schemeClr val="lt1"/>
                </a:solidFill>
              </a:defRPr>
            </a:lvl3pPr>
            <a:lvl4pPr indent="-323850" lvl="3" marL="1828800" rtl="0">
              <a:spcBef>
                <a:spcPts val="0"/>
              </a:spcBef>
              <a:spcAft>
                <a:spcPts val="0"/>
              </a:spcAft>
              <a:buClr>
                <a:schemeClr val="lt1"/>
              </a:buClr>
              <a:buSzPts val="1500"/>
              <a:buChar char="●"/>
              <a:defRPr>
                <a:solidFill>
                  <a:schemeClr val="lt1"/>
                </a:solidFill>
              </a:defRPr>
            </a:lvl4pPr>
            <a:lvl5pPr indent="-323850" lvl="4" marL="2286000" rtl="0">
              <a:spcBef>
                <a:spcPts val="0"/>
              </a:spcBef>
              <a:spcAft>
                <a:spcPts val="0"/>
              </a:spcAft>
              <a:buClr>
                <a:schemeClr val="lt1"/>
              </a:buClr>
              <a:buSzPts val="1500"/>
              <a:buChar char="○"/>
              <a:defRPr>
                <a:solidFill>
                  <a:schemeClr val="lt1"/>
                </a:solidFill>
              </a:defRPr>
            </a:lvl5pPr>
            <a:lvl6pPr indent="-323850" lvl="5" marL="2743200" rtl="0">
              <a:spcBef>
                <a:spcPts val="0"/>
              </a:spcBef>
              <a:spcAft>
                <a:spcPts val="0"/>
              </a:spcAft>
              <a:buClr>
                <a:schemeClr val="lt1"/>
              </a:buClr>
              <a:buSzPts val="1500"/>
              <a:buChar char="■"/>
              <a:defRPr>
                <a:solidFill>
                  <a:schemeClr val="lt1"/>
                </a:solidFill>
              </a:defRPr>
            </a:lvl6pPr>
            <a:lvl7pPr indent="-323850" lvl="6" marL="3200400" rtl="0">
              <a:spcBef>
                <a:spcPts val="0"/>
              </a:spcBef>
              <a:spcAft>
                <a:spcPts val="0"/>
              </a:spcAft>
              <a:buClr>
                <a:schemeClr val="lt1"/>
              </a:buClr>
              <a:buSzPts val="1500"/>
              <a:buChar char="●"/>
              <a:defRPr>
                <a:solidFill>
                  <a:schemeClr val="lt1"/>
                </a:solidFill>
              </a:defRPr>
            </a:lvl7pPr>
            <a:lvl8pPr indent="-323850" lvl="7" marL="3657600" rtl="0">
              <a:spcBef>
                <a:spcPts val="0"/>
              </a:spcBef>
              <a:spcAft>
                <a:spcPts val="0"/>
              </a:spcAft>
              <a:buClr>
                <a:schemeClr val="lt1"/>
              </a:buClr>
              <a:buSzPts val="1500"/>
              <a:buChar char="○"/>
              <a:defRPr>
                <a:solidFill>
                  <a:schemeClr val="lt1"/>
                </a:solidFill>
              </a:defRPr>
            </a:lvl8pPr>
            <a:lvl9pPr indent="-323850" lvl="8" marL="4114800" rtl="0">
              <a:spcBef>
                <a:spcPts val="0"/>
              </a:spcBef>
              <a:spcAft>
                <a:spcPts val="0"/>
              </a:spcAft>
              <a:buClr>
                <a:schemeClr val="lt1"/>
              </a:buClr>
              <a:buSzPts val="1500"/>
              <a:buChar char="■"/>
              <a:defRPr>
                <a:solidFill>
                  <a:schemeClr val="lt1"/>
                </a:solidFill>
              </a:defRPr>
            </a:lvl9pPr>
          </a:lstStyle>
          <a:p/>
        </p:txBody>
      </p:sp>
      <p:sp>
        <p:nvSpPr>
          <p:cNvPr id="79" name="Google Shape;79;g2928ccc746f_0_126"/>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g2928ccc746f_0_133"/>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2" name="Shape 82"/>
        <p:cNvGrpSpPr/>
        <p:nvPr/>
      </p:nvGrpSpPr>
      <p:grpSpPr>
        <a:xfrm>
          <a:off x="0" y="0"/>
          <a:ext cx="0" cy="0"/>
          <a:chOff x="0" y="0"/>
          <a:chExt cx="0" cy="0"/>
        </a:xfrm>
      </p:grpSpPr>
      <p:sp>
        <p:nvSpPr>
          <p:cNvPr id="83" name="Google Shape;83;g2928ccc746f_0_135"/>
          <p:cNvSpPr txBox="1"/>
          <p:nvPr>
            <p:ph type="title"/>
          </p:nvPr>
        </p:nvSpPr>
        <p:spPr>
          <a:xfrm>
            <a:off x="960120" y="317814"/>
            <a:ext cx="10268700" cy="1700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84" name="Google Shape;84;g2928ccc746f_0_135"/>
          <p:cNvSpPr txBox="1"/>
          <p:nvPr>
            <p:ph idx="1" type="body"/>
          </p:nvPr>
        </p:nvSpPr>
        <p:spPr>
          <a:xfrm>
            <a:off x="960120" y="2587752"/>
            <a:ext cx="10268700" cy="3593700"/>
          </a:xfrm>
          <a:prstGeom prst="rect">
            <a:avLst/>
          </a:prstGeom>
          <a:noFill/>
          <a:ln>
            <a:noFill/>
          </a:ln>
        </p:spPr>
        <p:txBody>
          <a:bodyPr anchorCtr="0" anchor="t" bIns="45700" lIns="91425" spcFirstLastPara="1" rIns="91425" wrap="square" tIns="45700">
            <a:normAutofit/>
          </a:bodyPr>
          <a:lstStyle>
            <a:lvl1pPr indent="-342900" lvl="0" marL="457200" rtl="0" algn="l">
              <a:lnSpc>
                <a:spcPct val="101000"/>
              </a:lnSpc>
              <a:spcBef>
                <a:spcPts val="700"/>
              </a:spcBef>
              <a:spcAft>
                <a:spcPts val="0"/>
              </a:spcAft>
              <a:buClr>
                <a:schemeClr val="dk1"/>
              </a:buClr>
              <a:buSzPts val="1800"/>
              <a:buChar char="●"/>
              <a:defRPr/>
            </a:lvl1pPr>
            <a:lvl2pPr indent="-342900" lvl="1" marL="914400" rtl="0" algn="l">
              <a:lnSpc>
                <a:spcPct val="101000"/>
              </a:lnSpc>
              <a:spcBef>
                <a:spcPts val="700"/>
              </a:spcBef>
              <a:spcAft>
                <a:spcPts val="0"/>
              </a:spcAft>
              <a:buClr>
                <a:schemeClr val="dk1"/>
              </a:buClr>
              <a:buSzPts val="1800"/>
              <a:buChar char="○"/>
              <a:defRPr/>
            </a:lvl2pPr>
            <a:lvl3pPr indent="-342900" lvl="2" marL="1371600" rtl="0" algn="l">
              <a:lnSpc>
                <a:spcPct val="101000"/>
              </a:lnSpc>
              <a:spcBef>
                <a:spcPts val="400"/>
              </a:spcBef>
              <a:spcAft>
                <a:spcPts val="0"/>
              </a:spcAft>
              <a:buClr>
                <a:schemeClr val="dk1"/>
              </a:buClr>
              <a:buSzPts val="1800"/>
              <a:buChar char="■"/>
              <a:defRPr/>
            </a:lvl3pPr>
            <a:lvl4pPr indent="-342900" lvl="3" marL="1828800" rtl="0" algn="l">
              <a:lnSpc>
                <a:spcPct val="101000"/>
              </a:lnSpc>
              <a:spcBef>
                <a:spcPts val="400"/>
              </a:spcBef>
              <a:spcAft>
                <a:spcPts val="0"/>
              </a:spcAft>
              <a:buClr>
                <a:schemeClr val="dk1"/>
              </a:buClr>
              <a:buSzPts val="1800"/>
              <a:buChar char="●"/>
              <a:defRPr/>
            </a:lvl4pPr>
            <a:lvl5pPr indent="-342900" lvl="4" marL="2286000" rtl="0" algn="l">
              <a:lnSpc>
                <a:spcPct val="101000"/>
              </a:lnSpc>
              <a:spcBef>
                <a:spcPts val="4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1600"/>
              </a:spcBef>
              <a:spcAft>
                <a:spcPts val="0"/>
              </a:spcAft>
              <a:buClr>
                <a:schemeClr val="dk1"/>
              </a:buClr>
              <a:buSzPts val="1800"/>
              <a:buChar char="●"/>
              <a:defRPr/>
            </a:lvl7pPr>
            <a:lvl8pPr indent="-342900" lvl="7" marL="3657600" rtl="0" algn="l">
              <a:lnSpc>
                <a:spcPct val="90000"/>
              </a:lnSpc>
              <a:spcBef>
                <a:spcPts val="1600"/>
              </a:spcBef>
              <a:spcAft>
                <a:spcPts val="0"/>
              </a:spcAft>
              <a:buClr>
                <a:schemeClr val="dk1"/>
              </a:buClr>
              <a:buSzPts val="1800"/>
              <a:buChar char="○"/>
              <a:defRPr/>
            </a:lvl8pPr>
            <a:lvl9pPr indent="-342900" lvl="8" marL="4114800" rtl="0" algn="l">
              <a:lnSpc>
                <a:spcPct val="90000"/>
              </a:lnSpc>
              <a:spcBef>
                <a:spcPts val="1600"/>
              </a:spcBef>
              <a:spcAft>
                <a:spcPts val="1600"/>
              </a:spcAft>
              <a:buClr>
                <a:schemeClr val="dk1"/>
              </a:buClr>
              <a:buSzPts val="1800"/>
              <a:buChar char="■"/>
              <a:defRPr/>
            </a:lvl9pPr>
          </a:lstStyle>
          <a:p/>
        </p:txBody>
      </p:sp>
      <p:sp>
        <p:nvSpPr>
          <p:cNvPr id="85" name="Google Shape;85;g2928ccc746f_0_135"/>
          <p:cNvSpPr txBox="1"/>
          <p:nvPr>
            <p:ph idx="10" type="dt"/>
          </p:nvPr>
        </p:nvSpPr>
        <p:spPr>
          <a:xfrm>
            <a:off x="6903720" y="6356350"/>
            <a:ext cx="3237000" cy="365100"/>
          </a:xfrm>
          <a:prstGeom prst="rect">
            <a:avLst/>
          </a:prstGeom>
          <a:noFill/>
          <a:ln>
            <a:noFill/>
          </a:ln>
        </p:spPr>
        <p:txBody>
          <a:bodyPr anchorCtr="0" anchor="ctr" bIns="45700" lIns="91425" spcFirstLastPara="1" rIns="91425" wrap="square" tIns="45700">
            <a:noAutofit/>
          </a:bodyPr>
          <a:lstStyle>
            <a:lvl1pPr lvl="0" rtl="0" algn="just">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6" name="Google Shape;86;g2928ccc746f_0_135"/>
          <p:cNvSpPr txBox="1"/>
          <p:nvPr>
            <p:ph idx="11" type="ftr"/>
          </p:nvPr>
        </p:nvSpPr>
        <p:spPr>
          <a:xfrm>
            <a:off x="960120" y="6356350"/>
            <a:ext cx="55047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7" name="Google Shape;87;g2928ccc746f_0_135"/>
          <p:cNvSpPr txBox="1"/>
          <p:nvPr>
            <p:ph idx="12" type="sldNum"/>
          </p:nvPr>
        </p:nvSpPr>
        <p:spPr>
          <a:xfrm>
            <a:off x="10296144" y="6356350"/>
            <a:ext cx="932700" cy="365100"/>
          </a:xfrm>
          <a:prstGeom prst="rect">
            <a:avLst/>
          </a:prstGeom>
          <a:noFill/>
          <a:ln>
            <a:noFill/>
          </a:ln>
        </p:spPr>
        <p:txBody>
          <a:bodyPr anchorCtr="0" anchor="ctr" bIns="45700" lIns="91425" spcFirstLastPara="1" rIns="91425" wrap="square" tIns="45700">
            <a:norm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p:cSld name="SECTION_HEADER_1">
    <p:spTree>
      <p:nvGrpSpPr>
        <p:cNvPr id="88" name="Shape 88"/>
        <p:cNvGrpSpPr/>
        <p:nvPr/>
      </p:nvGrpSpPr>
      <p:grpSpPr>
        <a:xfrm>
          <a:off x="0" y="0"/>
          <a:ext cx="0" cy="0"/>
          <a:chOff x="0" y="0"/>
          <a:chExt cx="0" cy="0"/>
        </a:xfrm>
      </p:grpSpPr>
      <p:sp>
        <p:nvSpPr>
          <p:cNvPr id="89" name="Google Shape;89;g2928ccc746f_0_141"/>
          <p:cNvSpPr/>
          <p:nvPr/>
        </p:nvSpPr>
        <p:spPr>
          <a:xfrm>
            <a:off x="0" y="0"/>
            <a:ext cx="12192000" cy="42249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Medium"/>
              <a:ea typeface="Libre Franklin Medium"/>
              <a:cs typeface="Libre Franklin Medium"/>
              <a:sym typeface="Libre Franklin Medium"/>
            </a:endParaRPr>
          </a:p>
        </p:txBody>
      </p:sp>
      <p:sp>
        <p:nvSpPr>
          <p:cNvPr id="90" name="Google Shape;90;g2928ccc746f_0_141"/>
          <p:cNvSpPr txBox="1"/>
          <p:nvPr>
            <p:ph type="title"/>
          </p:nvPr>
        </p:nvSpPr>
        <p:spPr>
          <a:xfrm>
            <a:off x="960120" y="768096"/>
            <a:ext cx="10268700" cy="31365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lt1"/>
              </a:buClr>
              <a:buSzPts val="7200"/>
              <a:buFont typeface="Libre Franklin"/>
              <a:buNone/>
              <a:defRPr sz="72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91" name="Google Shape;91;g2928ccc746f_0_141"/>
          <p:cNvSpPr txBox="1"/>
          <p:nvPr>
            <p:ph idx="1" type="body"/>
          </p:nvPr>
        </p:nvSpPr>
        <p:spPr>
          <a:xfrm>
            <a:off x="960120" y="4544568"/>
            <a:ext cx="10268700" cy="1545300"/>
          </a:xfrm>
          <a:prstGeom prst="rect">
            <a:avLst/>
          </a:prstGeom>
          <a:noFill/>
          <a:ln>
            <a:noFill/>
          </a:ln>
        </p:spPr>
        <p:txBody>
          <a:bodyPr anchorCtr="0" anchor="t" bIns="45700" lIns="91425" spcFirstLastPara="1" rIns="91425" wrap="square" tIns="45700">
            <a:normAutofit/>
          </a:bodyPr>
          <a:lstStyle>
            <a:lvl1pPr indent="-228600" lvl="0" marL="457200" rtl="0" algn="l">
              <a:lnSpc>
                <a:spcPct val="101000"/>
              </a:lnSpc>
              <a:spcBef>
                <a:spcPts val="700"/>
              </a:spcBef>
              <a:spcAft>
                <a:spcPts val="0"/>
              </a:spcAft>
              <a:buClr>
                <a:schemeClr val="dk1"/>
              </a:buClr>
              <a:buSzPts val="3600"/>
              <a:buNone/>
              <a:defRPr sz="3600">
                <a:solidFill>
                  <a:schemeClr val="dk1"/>
                </a:solidFill>
              </a:defRPr>
            </a:lvl1pPr>
            <a:lvl2pPr indent="-228600" lvl="1" marL="914400" rtl="0" algn="l">
              <a:lnSpc>
                <a:spcPct val="101000"/>
              </a:lnSpc>
              <a:spcBef>
                <a:spcPts val="700"/>
              </a:spcBef>
              <a:spcAft>
                <a:spcPts val="0"/>
              </a:spcAft>
              <a:buClr>
                <a:srgbClr val="888888"/>
              </a:buClr>
              <a:buSzPts val="2000"/>
              <a:buNone/>
              <a:defRPr sz="2000">
                <a:solidFill>
                  <a:srgbClr val="888888"/>
                </a:solidFill>
              </a:defRPr>
            </a:lvl2pPr>
            <a:lvl3pPr indent="-228600" lvl="2" marL="1371600" rtl="0" algn="l">
              <a:lnSpc>
                <a:spcPct val="101000"/>
              </a:lnSpc>
              <a:spcBef>
                <a:spcPts val="400"/>
              </a:spcBef>
              <a:spcAft>
                <a:spcPts val="0"/>
              </a:spcAft>
              <a:buClr>
                <a:srgbClr val="888888"/>
              </a:buClr>
              <a:buSzPts val="1800"/>
              <a:buNone/>
              <a:defRPr sz="1800">
                <a:solidFill>
                  <a:srgbClr val="888888"/>
                </a:solidFill>
              </a:defRPr>
            </a:lvl3pPr>
            <a:lvl4pPr indent="-228600" lvl="3" marL="1828800" rtl="0" algn="l">
              <a:lnSpc>
                <a:spcPct val="101000"/>
              </a:lnSpc>
              <a:spcBef>
                <a:spcPts val="400"/>
              </a:spcBef>
              <a:spcAft>
                <a:spcPts val="0"/>
              </a:spcAft>
              <a:buClr>
                <a:srgbClr val="888888"/>
              </a:buClr>
              <a:buSzPts val="1600"/>
              <a:buNone/>
              <a:defRPr sz="1600">
                <a:solidFill>
                  <a:srgbClr val="888888"/>
                </a:solidFill>
              </a:defRPr>
            </a:lvl4pPr>
            <a:lvl5pPr indent="-228600" lvl="4" marL="2286000" rtl="0" algn="l">
              <a:lnSpc>
                <a:spcPct val="101000"/>
              </a:lnSpc>
              <a:spcBef>
                <a:spcPts val="400"/>
              </a:spcBef>
              <a:spcAft>
                <a:spcPts val="0"/>
              </a:spcAft>
              <a:buClr>
                <a:srgbClr val="888888"/>
              </a:buClr>
              <a:buSzPts val="1600"/>
              <a:buNone/>
              <a:defRPr sz="1600">
                <a:solidFill>
                  <a:srgbClr val="888888"/>
                </a:solidFill>
              </a:defRPr>
            </a:lvl5pPr>
            <a:lvl6pPr indent="-228600" lvl="5" marL="2743200" rtl="0" algn="l">
              <a:lnSpc>
                <a:spcPct val="90000"/>
              </a:lnSpc>
              <a:spcBef>
                <a:spcPts val="500"/>
              </a:spcBef>
              <a:spcAft>
                <a:spcPts val="0"/>
              </a:spcAft>
              <a:buClr>
                <a:srgbClr val="888888"/>
              </a:buClr>
              <a:buSzPts val="1600"/>
              <a:buNone/>
              <a:defRPr sz="1600">
                <a:solidFill>
                  <a:srgbClr val="888888"/>
                </a:solidFill>
              </a:defRPr>
            </a:lvl6pPr>
            <a:lvl7pPr indent="-228600" lvl="6" marL="3200400" rtl="0" algn="l">
              <a:lnSpc>
                <a:spcPct val="90000"/>
              </a:lnSpc>
              <a:spcBef>
                <a:spcPts val="1600"/>
              </a:spcBef>
              <a:spcAft>
                <a:spcPts val="0"/>
              </a:spcAft>
              <a:buClr>
                <a:srgbClr val="888888"/>
              </a:buClr>
              <a:buSzPts val="1600"/>
              <a:buNone/>
              <a:defRPr sz="1600">
                <a:solidFill>
                  <a:srgbClr val="888888"/>
                </a:solidFill>
              </a:defRPr>
            </a:lvl7pPr>
            <a:lvl8pPr indent="-228600" lvl="7" marL="3657600" rtl="0" algn="l">
              <a:lnSpc>
                <a:spcPct val="90000"/>
              </a:lnSpc>
              <a:spcBef>
                <a:spcPts val="1600"/>
              </a:spcBef>
              <a:spcAft>
                <a:spcPts val="0"/>
              </a:spcAft>
              <a:buClr>
                <a:srgbClr val="888888"/>
              </a:buClr>
              <a:buSzPts val="1600"/>
              <a:buNone/>
              <a:defRPr sz="1600">
                <a:solidFill>
                  <a:srgbClr val="888888"/>
                </a:solidFill>
              </a:defRPr>
            </a:lvl8pPr>
            <a:lvl9pPr indent="-228600" lvl="8" marL="4114800" rtl="0" algn="l">
              <a:lnSpc>
                <a:spcPct val="90000"/>
              </a:lnSpc>
              <a:spcBef>
                <a:spcPts val="1600"/>
              </a:spcBef>
              <a:spcAft>
                <a:spcPts val="1600"/>
              </a:spcAft>
              <a:buClr>
                <a:srgbClr val="888888"/>
              </a:buClr>
              <a:buSzPts val="1600"/>
              <a:buNone/>
              <a:defRPr sz="1600">
                <a:solidFill>
                  <a:srgbClr val="888888"/>
                </a:solidFill>
              </a:defRPr>
            </a:lvl9pPr>
          </a:lstStyle>
          <a:p/>
        </p:txBody>
      </p:sp>
      <p:sp>
        <p:nvSpPr>
          <p:cNvPr id="92" name="Google Shape;92;g2928ccc746f_0_141"/>
          <p:cNvSpPr txBox="1"/>
          <p:nvPr>
            <p:ph idx="10" type="dt"/>
          </p:nvPr>
        </p:nvSpPr>
        <p:spPr>
          <a:xfrm>
            <a:off x="6903720" y="6356350"/>
            <a:ext cx="3237000" cy="365100"/>
          </a:xfrm>
          <a:prstGeom prst="rect">
            <a:avLst/>
          </a:prstGeom>
          <a:noFill/>
          <a:ln>
            <a:noFill/>
          </a:ln>
        </p:spPr>
        <p:txBody>
          <a:bodyPr anchorCtr="0" anchor="ctr" bIns="45700" lIns="91425" spcFirstLastPara="1" rIns="91425" wrap="square" tIns="45700">
            <a:noAutofit/>
          </a:bodyPr>
          <a:lstStyle>
            <a:lvl1pPr lvl="0" rtl="0" algn="just">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3" name="Google Shape;93;g2928ccc746f_0_141"/>
          <p:cNvSpPr txBox="1"/>
          <p:nvPr>
            <p:ph idx="11" type="ftr"/>
          </p:nvPr>
        </p:nvSpPr>
        <p:spPr>
          <a:xfrm>
            <a:off x="960120" y="6356350"/>
            <a:ext cx="55047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4" name="Google Shape;94;g2928ccc746f_0_141"/>
          <p:cNvSpPr txBox="1"/>
          <p:nvPr>
            <p:ph idx="12" type="sldNum"/>
          </p:nvPr>
        </p:nvSpPr>
        <p:spPr>
          <a:xfrm>
            <a:off x="10296144" y="6356350"/>
            <a:ext cx="932700" cy="365100"/>
          </a:xfrm>
          <a:prstGeom prst="rect">
            <a:avLst/>
          </a:prstGeom>
          <a:noFill/>
          <a:ln>
            <a:noFill/>
          </a:ln>
        </p:spPr>
        <p:txBody>
          <a:bodyPr anchorCtr="0" anchor="ctr" bIns="45700" lIns="91425" spcFirstLastPara="1" rIns="91425" wrap="square" tIns="45700">
            <a:norm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g2928ccc746f_0_70"/>
          <p:cNvGrpSpPr/>
          <p:nvPr/>
        </p:nvGrpSpPr>
        <p:grpSpPr>
          <a:xfrm>
            <a:off x="1107036" y="1588427"/>
            <a:ext cx="994316" cy="61102"/>
            <a:chOff x="4580561" y="2589004"/>
            <a:chExt cx="1064464" cy="25200"/>
          </a:xfrm>
        </p:grpSpPr>
        <p:sp>
          <p:nvSpPr>
            <p:cNvPr id="19" name="Google Shape;19;g2928ccc746f_0_70"/>
            <p:cNvSpPr/>
            <p:nvPr/>
          </p:nvSpPr>
          <p:spPr>
            <a:xfrm rot="-5400000">
              <a:off x="5366325" y="2335504"/>
              <a:ext cx="25200" cy="5322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 name="Google Shape;20;g2928ccc746f_0_70"/>
            <p:cNvSpPr/>
            <p:nvPr/>
          </p:nvSpPr>
          <p:spPr>
            <a:xfrm rot="-5400000">
              <a:off x="4836311" y="2333254"/>
              <a:ext cx="25200" cy="5367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1" name="Google Shape;21;g2928ccc746f_0_70"/>
          <p:cNvSpPr txBox="1"/>
          <p:nvPr>
            <p:ph type="title"/>
          </p:nvPr>
        </p:nvSpPr>
        <p:spPr>
          <a:xfrm>
            <a:off x="972600" y="1763267"/>
            <a:ext cx="10251300" cy="2024700"/>
          </a:xfrm>
          <a:prstGeom prst="rect">
            <a:avLst/>
          </a:prstGeom>
        </p:spPr>
        <p:txBody>
          <a:bodyPr anchorCtr="0" anchor="t" bIns="121900" lIns="121900" spcFirstLastPara="1" rIns="121900" wrap="square" tIns="121900">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22" name="Google Shape;22;g2928ccc746f_0_70"/>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g2928ccc746f_0_76"/>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5" name="Google Shape;25;g2928ccc746f_0_76"/>
          <p:cNvGrpSpPr/>
          <p:nvPr/>
        </p:nvGrpSpPr>
        <p:grpSpPr>
          <a:xfrm>
            <a:off x="1107036" y="1588427"/>
            <a:ext cx="994316" cy="61102"/>
            <a:chOff x="4580561" y="2589004"/>
            <a:chExt cx="1064464" cy="25200"/>
          </a:xfrm>
        </p:grpSpPr>
        <p:sp>
          <p:nvSpPr>
            <p:cNvPr id="26" name="Google Shape;26;g2928ccc746f_0_76"/>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 name="Google Shape;27;g2928ccc746f_0_76"/>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8" name="Google Shape;28;g2928ccc746f_0_76"/>
          <p:cNvSpPr txBox="1"/>
          <p:nvPr>
            <p:ph type="title"/>
          </p:nvPr>
        </p:nvSpPr>
        <p:spPr>
          <a:xfrm>
            <a:off x="972600" y="1758200"/>
            <a:ext cx="10251600" cy="7137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29" name="Google Shape;29;g2928ccc746f_0_76"/>
          <p:cNvSpPr txBox="1"/>
          <p:nvPr>
            <p:ph idx="1" type="body"/>
          </p:nvPr>
        </p:nvSpPr>
        <p:spPr>
          <a:xfrm>
            <a:off x="972600" y="2771833"/>
            <a:ext cx="10251600" cy="30147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30" name="Google Shape;30;g2928ccc746f_0_76"/>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g2928ccc746f_0_84"/>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3" name="Google Shape;33;g2928ccc746f_0_84"/>
          <p:cNvGrpSpPr/>
          <p:nvPr/>
        </p:nvGrpSpPr>
        <p:grpSpPr>
          <a:xfrm>
            <a:off x="1107036" y="1588427"/>
            <a:ext cx="994316" cy="61102"/>
            <a:chOff x="4580561" y="2589004"/>
            <a:chExt cx="1064464" cy="25200"/>
          </a:xfrm>
        </p:grpSpPr>
        <p:sp>
          <p:nvSpPr>
            <p:cNvPr id="34" name="Google Shape;34;g2928ccc746f_0_84"/>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 name="Google Shape;35;g2928ccc746f_0_84"/>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36" name="Google Shape;36;g2928ccc746f_0_84"/>
          <p:cNvSpPr txBox="1"/>
          <p:nvPr>
            <p:ph type="title"/>
          </p:nvPr>
        </p:nvSpPr>
        <p:spPr>
          <a:xfrm>
            <a:off x="972600" y="1758200"/>
            <a:ext cx="10251300" cy="7137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37" name="Google Shape;37;g2928ccc746f_0_84"/>
          <p:cNvSpPr txBox="1"/>
          <p:nvPr>
            <p:ph idx="1" type="body"/>
          </p:nvPr>
        </p:nvSpPr>
        <p:spPr>
          <a:xfrm>
            <a:off x="972434" y="2771833"/>
            <a:ext cx="5032500" cy="30147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38" name="Google Shape;38;g2928ccc746f_0_84"/>
          <p:cNvSpPr txBox="1"/>
          <p:nvPr>
            <p:ph idx="2" type="body"/>
          </p:nvPr>
        </p:nvSpPr>
        <p:spPr>
          <a:xfrm>
            <a:off x="6191471" y="2771833"/>
            <a:ext cx="5032500" cy="30147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39" name="Google Shape;39;g2928ccc746f_0_84"/>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g2928ccc746f_0_93"/>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2" name="Google Shape;42;g2928ccc746f_0_93"/>
          <p:cNvGrpSpPr/>
          <p:nvPr/>
        </p:nvGrpSpPr>
        <p:grpSpPr>
          <a:xfrm>
            <a:off x="1107036" y="1588427"/>
            <a:ext cx="994316" cy="61102"/>
            <a:chOff x="4580561" y="2589004"/>
            <a:chExt cx="1064464" cy="25200"/>
          </a:xfrm>
        </p:grpSpPr>
        <p:sp>
          <p:nvSpPr>
            <p:cNvPr id="43" name="Google Shape;43;g2928ccc746f_0_93"/>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 name="Google Shape;44;g2928ccc746f_0_93"/>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5" name="Google Shape;45;g2928ccc746f_0_93"/>
          <p:cNvSpPr txBox="1"/>
          <p:nvPr>
            <p:ph type="title"/>
          </p:nvPr>
        </p:nvSpPr>
        <p:spPr>
          <a:xfrm>
            <a:off x="972600" y="1758200"/>
            <a:ext cx="10251300" cy="7137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46" name="Google Shape;46;g2928ccc746f_0_93"/>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g2928ccc746f_0_100"/>
          <p:cNvSpPr/>
          <p:nvPr/>
        </p:nvSpPr>
        <p:spPr>
          <a:xfrm>
            <a:off x="0" y="0"/>
            <a:ext cx="12192000" cy="6504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49" name="Google Shape;49;g2928ccc746f_0_100"/>
          <p:cNvGrpSpPr/>
          <p:nvPr/>
        </p:nvGrpSpPr>
        <p:grpSpPr>
          <a:xfrm>
            <a:off x="1107036" y="1588427"/>
            <a:ext cx="994316" cy="61102"/>
            <a:chOff x="4580561" y="2589004"/>
            <a:chExt cx="1064464" cy="25200"/>
          </a:xfrm>
        </p:grpSpPr>
        <p:sp>
          <p:nvSpPr>
            <p:cNvPr id="50" name="Google Shape;50;g2928ccc746f_0_100"/>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 name="Google Shape;51;g2928ccc746f_0_100"/>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2" name="Google Shape;52;g2928ccc746f_0_100"/>
          <p:cNvSpPr txBox="1"/>
          <p:nvPr>
            <p:ph type="title"/>
          </p:nvPr>
        </p:nvSpPr>
        <p:spPr>
          <a:xfrm>
            <a:off x="973333" y="1758200"/>
            <a:ext cx="4401300" cy="18420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53" name="Google Shape;53;g2928ccc746f_0_100"/>
          <p:cNvSpPr txBox="1"/>
          <p:nvPr>
            <p:ph idx="1" type="body"/>
          </p:nvPr>
        </p:nvSpPr>
        <p:spPr>
          <a:xfrm>
            <a:off x="961633" y="3708967"/>
            <a:ext cx="4401300" cy="21300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54" name="Google Shape;54;g2928ccc746f_0_100"/>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g2928ccc746f_0_108"/>
          <p:cNvGrpSpPr/>
          <p:nvPr/>
        </p:nvGrpSpPr>
        <p:grpSpPr>
          <a:xfrm>
            <a:off x="1107036" y="5558926"/>
            <a:ext cx="994316" cy="61102"/>
            <a:chOff x="4580561" y="2589004"/>
            <a:chExt cx="1064464" cy="25200"/>
          </a:xfrm>
        </p:grpSpPr>
        <p:sp>
          <p:nvSpPr>
            <p:cNvPr id="57" name="Google Shape;57;g2928ccc746f_0_108"/>
            <p:cNvSpPr/>
            <p:nvPr/>
          </p:nvSpPr>
          <p:spPr>
            <a:xfrm rot="-5400000">
              <a:off x="5366325" y="2335504"/>
              <a:ext cx="25200" cy="5322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8" name="Google Shape;58;g2928ccc746f_0_108"/>
            <p:cNvSpPr/>
            <p:nvPr/>
          </p:nvSpPr>
          <p:spPr>
            <a:xfrm rot="-5400000">
              <a:off x="4836311" y="2333254"/>
              <a:ext cx="25200" cy="536700"/>
            </a:xfrm>
            <a:prstGeom prst="rect">
              <a:avLst/>
            </a:prstGeom>
            <a:solidFill>
              <a:schemeClr val="l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9" name="Google Shape;59;g2928ccc746f_0_108"/>
          <p:cNvSpPr txBox="1"/>
          <p:nvPr>
            <p:ph type="title"/>
          </p:nvPr>
        </p:nvSpPr>
        <p:spPr>
          <a:xfrm>
            <a:off x="972600" y="1152400"/>
            <a:ext cx="9361500" cy="3980100"/>
          </a:xfrm>
          <a:prstGeom prst="rect">
            <a:avLst/>
          </a:prstGeom>
        </p:spPr>
        <p:txBody>
          <a:bodyPr anchorCtr="0" anchor="ctr" bIns="121900" lIns="121900" spcFirstLastPara="1" rIns="121900" wrap="square" tIns="121900">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60" name="Google Shape;60;g2928ccc746f_0_108"/>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g2928ccc746f_0_114"/>
          <p:cNvSpPr/>
          <p:nvPr/>
        </p:nvSpPr>
        <p:spPr>
          <a:xfrm>
            <a:off x="0" y="0"/>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63" name="Google Shape;63;g2928ccc746f_0_114"/>
          <p:cNvGrpSpPr/>
          <p:nvPr/>
        </p:nvGrpSpPr>
        <p:grpSpPr>
          <a:xfrm>
            <a:off x="1107036" y="1588427"/>
            <a:ext cx="994316" cy="61102"/>
            <a:chOff x="4580561" y="2589004"/>
            <a:chExt cx="1064464" cy="25200"/>
          </a:xfrm>
        </p:grpSpPr>
        <p:sp>
          <p:nvSpPr>
            <p:cNvPr id="64" name="Google Shape;64;g2928ccc746f_0_114"/>
            <p:cNvSpPr/>
            <p:nvPr/>
          </p:nvSpPr>
          <p:spPr>
            <a:xfrm rot="-5400000">
              <a:off x="5366325" y="2335504"/>
              <a:ext cx="25200" cy="532200"/>
            </a:xfrm>
            <a:prstGeom prst="rect">
              <a:avLst/>
            </a:prstGeom>
            <a:solidFill>
              <a:schemeClr val="accent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5" name="Google Shape;65;g2928ccc746f_0_114"/>
            <p:cNvSpPr/>
            <p:nvPr/>
          </p:nvSpPr>
          <p:spPr>
            <a:xfrm rot="-5400000">
              <a:off x="4836311" y="2333254"/>
              <a:ext cx="25200" cy="5367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6" name="Google Shape;66;g2928ccc746f_0_114"/>
          <p:cNvSpPr txBox="1"/>
          <p:nvPr>
            <p:ph type="title"/>
          </p:nvPr>
        </p:nvSpPr>
        <p:spPr>
          <a:xfrm>
            <a:off x="973333" y="1758200"/>
            <a:ext cx="4401300" cy="22497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67" name="Google Shape;67;g2928ccc746f_0_114"/>
          <p:cNvSpPr txBox="1"/>
          <p:nvPr>
            <p:ph idx="1" type="subTitle"/>
          </p:nvPr>
        </p:nvSpPr>
        <p:spPr>
          <a:xfrm>
            <a:off x="966600" y="4215367"/>
            <a:ext cx="4401300" cy="1011900"/>
          </a:xfrm>
          <a:prstGeom prst="rect">
            <a:avLst/>
          </a:prstGeom>
        </p:spPr>
        <p:txBody>
          <a:bodyPr anchorCtr="0" anchor="t" bIns="121900" lIns="121900" spcFirstLastPara="1" rIns="121900" wrap="square" tIns="121900">
            <a:normAutofit/>
          </a:bodyPr>
          <a:lstStyle>
            <a:lvl1pPr lvl="0" rtl="0">
              <a:lnSpc>
                <a:spcPct val="100000"/>
              </a:lnSpc>
              <a:spcBef>
                <a:spcPts val="0"/>
              </a:spcBef>
              <a:spcAft>
                <a:spcPts val="0"/>
              </a:spcAft>
              <a:buSzPts val="2100"/>
              <a:buNone/>
              <a:defRPr sz="21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68" name="Google Shape;68;g2928ccc746f_0_114"/>
          <p:cNvSpPr txBox="1"/>
          <p:nvPr>
            <p:ph idx="2" type="body"/>
          </p:nvPr>
        </p:nvSpPr>
        <p:spPr>
          <a:xfrm>
            <a:off x="6898967" y="1803500"/>
            <a:ext cx="4499100" cy="4034100"/>
          </a:xfrm>
          <a:prstGeom prst="rect">
            <a:avLst/>
          </a:prstGeom>
        </p:spPr>
        <p:txBody>
          <a:bodyPr anchorCtr="0" anchor="t" bIns="121900" lIns="121900" spcFirstLastPara="1" rIns="121900" wrap="square" tIns="121900">
            <a:normAutofit/>
          </a:bodyPr>
          <a:lstStyle>
            <a:lvl1pPr indent="-336550" lvl="0" marL="457200" rtl="0">
              <a:spcBef>
                <a:spcPts val="0"/>
              </a:spcBef>
              <a:spcAft>
                <a:spcPts val="0"/>
              </a:spcAft>
              <a:buSzPts val="1700"/>
              <a:buChar char="●"/>
              <a:defRPr/>
            </a:lvl1pPr>
            <a:lvl2pPr indent="-323850" lvl="1" marL="914400" rtl="0">
              <a:spcBef>
                <a:spcPts val="0"/>
              </a:spcBef>
              <a:spcAft>
                <a:spcPts val="0"/>
              </a:spcAft>
              <a:buSzPts val="1500"/>
              <a:buChar char="○"/>
              <a:defRPr/>
            </a:lvl2pPr>
            <a:lvl3pPr indent="-323850" lvl="2" marL="1371600" rtl="0">
              <a:spcBef>
                <a:spcPts val="0"/>
              </a:spcBef>
              <a:spcAft>
                <a:spcPts val="0"/>
              </a:spcAft>
              <a:buSzPts val="1500"/>
              <a:buChar char="■"/>
              <a:defRPr/>
            </a:lvl3pPr>
            <a:lvl4pPr indent="-323850" lvl="3" marL="1828800" rtl="0">
              <a:spcBef>
                <a:spcPts val="0"/>
              </a:spcBef>
              <a:spcAft>
                <a:spcPts val="0"/>
              </a:spcAft>
              <a:buSzPts val="1500"/>
              <a:buChar char="●"/>
              <a:defRPr/>
            </a:lvl4pPr>
            <a:lvl5pPr indent="-323850" lvl="4" marL="2286000" rtl="0">
              <a:spcBef>
                <a:spcPts val="0"/>
              </a:spcBef>
              <a:spcAft>
                <a:spcPts val="0"/>
              </a:spcAft>
              <a:buSzPts val="1500"/>
              <a:buChar char="○"/>
              <a:defRPr/>
            </a:lvl5pPr>
            <a:lvl6pPr indent="-323850" lvl="5" marL="2743200" rtl="0">
              <a:spcBef>
                <a:spcPts val="0"/>
              </a:spcBef>
              <a:spcAft>
                <a:spcPts val="0"/>
              </a:spcAft>
              <a:buSzPts val="1500"/>
              <a:buChar char="■"/>
              <a:defRPr/>
            </a:lvl6pPr>
            <a:lvl7pPr indent="-323850" lvl="6" marL="3200400" rtl="0">
              <a:spcBef>
                <a:spcPts val="0"/>
              </a:spcBef>
              <a:spcAft>
                <a:spcPts val="0"/>
              </a:spcAft>
              <a:buSzPts val="1500"/>
              <a:buChar char="●"/>
              <a:defRPr/>
            </a:lvl7pPr>
            <a:lvl8pPr indent="-323850" lvl="7" marL="3657600" rtl="0">
              <a:spcBef>
                <a:spcPts val="0"/>
              </a:spcBef>
              <a:spcAft>
                <a:spcPts val="0"/>
              </a:spcAft>
              <a:buSzPts val="1500"/>
              <a:buChar char="○"/>
              <a:defRPr/>
            </a:lvl8pPr>
            <a:lvl9pPr indent="-323850" lvl="8" marL="4114800" rtl="0">
              <a:spcBef>
                <a:spcPts val="0"/>
              </a:spcBef>
              <a:spcAft>
                <a:spcPts val="0"/>
              </a:spcAft>
              <a:buSzPts val="1500"/>
              <a:buChar char="■"/>
              <a:defRPr/>
            </a:lvl9pPr>
          </a:lstStyle>
          <a:p/>
        </p:txBody>
      </p:sp>
      <p:sp>
        <p:nvSpPr>
          <p:cNvPr id="69" name="Google Shape;69;g2928ccc746f_0_114"/>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g2928ccc746f_0_123"/>
          <p:cNvSpPr txBox="1"/>
          <p:nvPr>
            <p:ph idx="1" type="body"/>
          </p:nvPr>
        </p:nvSpPr>
        <p:spPr>
          <a:xfrm>
            <a:off x="966600" y="5830068"/>
            <a:ext cx="10263300" cy="614100"/>
          </a:xfrm>
          <a:prstGeom prst="rect">
            <a:avLst/>
          </a:prstGeom>
        </p:spPr>
        <p:txBody>
          <a:bodyPr anchorCtr="0" anchor="ctr" bIns="121900" lIns="121900" spcFirstLastPara="1" rIns="121900" wrap="square" tIns="121900">
            <a:normAutofit/>
          </a:bodyPr>
          <a:lstStyle>
            <a:lvl1pPr indent="-228600" lvl="0" marL="457200" rtl="0">
              <a:lnSpc>
                <a:spcPct val="100000"/>
              </a:lnSpc>
              <a:spcBef>
                <a:spcPts val="0"/>
              </a:spcBef>
              <a:spcAft>
                <a:spcPts val="0"/>
              </a:spcAft>
              <a:buSzPts val="1700"/>
              <a:buNone/>
              <a:defRPr/>
            </a:lvl1pPr>
          </a:lstStyle>
          <a:p/>
        </p:txBody>
      </p:sp>
      <p:sp>
        <p:nvSpPr>
          <p:cNvPr id="72" name="Google Shape;72;g2928ccc746f_0_123"/>
          <p:cNvSpPr txBox="1"/>
          <p:nvPr>
            <p:ph idx="12" type="sldNum"/>
          </p:nvPr>
        </p:nvSpPr>
        <p:spPr>
          <a:xfrm>
            <a:off x="11381736" y="6333134"/>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g2928ccc746f_0_58"/>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rt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1pPr>
            <a:lvl2pPr lvl="1" rt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2pPr>
            <a:lvl3pPr lvl="2" rt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3pPr>
            <a:lvl4pPr lvl="3" rt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4pPr>
            <a:lvl5pPr lvl="4" rt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5pPr>
            <a:lvl6pPr lvl="5" rt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6pPr>
            <a:lvl7pPr lvl="6" rt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7pPr>
            <a:lvl8pPr lvl="7" rt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8pPr>
            <a:lvl9pPr lvl="8" rtl="0">
              <a:spcBef>
                <a:spcPts val="0"/>
              </a:spcBef>
              <a:spcAft>
                <a:spcPts val="0"/>
              </a:spcAft>
              <a:buClr>
                <a:schemeClr val="dk2"/>
              </a:buClr>
              <a:buSzPts val="3700"/>
              <a:buFont typeface="Raleway"/>
              <a:buNone/>
              <a:defRPr b="1" sz="3700">
                <a:solidFill>
                  <a:schemeClr val="dk2"/>
                </a:solidFill>
                <a:latin typeface="Raleway"/>
                <a:ea typeface="Raleway"/>
                <a:cs typeface="Raleway"/>
                <a:sym typeface="Raleway"/>
              </a:defRPr>
            </a:lvl9pPr>
          </a:lstStyle>
          <a:p/>
        </p:txBody>
      </p:sp>
      <p:sp>
        <p:nvSpPr>
          <p:cNvPr id="7" name="Google Shape;7;g2928ccc746f_0_58"/>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36550" lvl="0" marL="457200" rtl="0">
              <a:lnSpc>
                <a:spcPct val="115000"/>
              </a:lnSpc>
              <a:spcBef>
                <a:spcPts val="0"/>
              </a:spcBef>
              <a:spcAft>
                <a:spcPts val="0"/>
              </a:spcAft>
              <a:buClr>
                <a:schemeClr val="accent1"/>
              </a:buClr>
              <a:buSzPts val="1700"/>
              <a:buFont typeface="Lato"/>
              <a:buChar char="●"/>
              <a:defRPr sz="1700">
                <a:solidFill>
                  <a:schemeClr val="accent1"/>
                </a:solidFill>
                <a:latin typeface="Lato"/>
                <a:ea typeface="Lato"/>
                <a:cs typeface="Lato"/>
                <a:sym typeface="Lato"/>
              </a:defRPr>
            </a:lvl1pPr>
            <a:lvl2pPr indent="-323850" lvl="1" marL="914400" rtl="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2pPr>
            <a:lvl3pPr indent="-323850" lvl="2" marL="1371600" rtl="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3pPr>
            <a:lvl4pPr indent="-323850" lvl="3" marL="1828800" rtl="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4pPr>
            <a:lvl5pPr indent="-323850" lvl="4" marL="2286000" rtl="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5pPr>
            <a:lvl6pPr indent="-323850" lvl="5" marL="2743200" rtl="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6pPr>
            <a:lvl7pPr indent="-323850" lvl="6" marL="3200400" rtl="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7pPr>
            <a:lvl8pPr indent="-323850" lvl="7" marL="3657600" rtl="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8pPr>
            <a:lvl9pPr indent="-323850" lvl="8" marL="4114800" rtl="0">
              <a:lnSpc>
                <a:spcPct val="115000"/>
              </a:lnSpc>
              <a:spcBef>
                <a:spcPts val="0"/>
              </a:spcBef>
              <a:spcAft>
                <a:spcPts val="0"/>
              </a:spcAft>
              <a:buClr>
                <a:schemeClr val="accent1"/>
              </a:buClr>
              <a:buSzPts val="1500"/>
              <a:buFont typeface="Lato"/>
              <a:buChar char="■"/>
              <a:defRPr sz="1500">
                <a:solidFill>
                  <a:schemeClr val="accent1"/>
                </a:solidFill>
                <a:latin typeface="Lato"/>
                <a:ea typeface="Lato"/>
                <a:cs typeface="Lato"/>
                <a:sym typeface="Lato"/>
              </a:defRPr>
            </a:lvl9pPr>
          </a:lstStyle>
          <a:p/>
        </p:txBody>
      </p:sp>
      <p:sp>
        <p:nvSpPr>
          <p:cNvPr id="8" name="Google Shape;8;g2928ccc746f_0_58"/>
          <p:cNvSpPr txBox="1"/>
          <p:nvPr>
            <p:ph idx="12" type="sldNum"/>
          </p:nvPr>
        </p:nvSpPr>
        <p:spPr>
          <a:xfrm>
            <a:off x="11381736" y="6333134"/>
            <a:ext cx="731700" cy="524700"/>
          </a:xfrm>
          <a:prstGeom prst="rect">
            <a:avLst/>
          </a:prstGeom>
          <a:noFill/>
          <a:ln>
            <a:noFill/>
          </a:ln>
        </p:spPr>
        <p:txBody>
          <a:bodyPr anchorCtr="0" anchor="ctr" bIns="121900" lIns="121900" spcFirstLastPara="1" rIns="121900" wrap="square" tIns="121900">
            <a:normAutofit/>
          </a:bodyPr>
          <a:lstStyle>
            <a:lvl1pPr lvl="0" rtl="0" algn="r">
              <a:buNone/>
              <a:defRPr sz="1300">
                <a:solidFill>
                  <a:schemeClr val="accent1"/>
                </a:solidFill>
                <a:latin typeface="Lato"/>
                <a:ea typeface="Lato"/>
                <a:cs typeface="Lato"/>
                <a:sym typeface="Lato"/>
              </a:defRPr>
            </a:lvl1pPr>
            <a:lvl2pPr lvl="1" rtl="0" algn="r">
              <a:buNone/>
              <a:defRPr sz="1300">
                <a:solidFill>
                  <a:schemeClr val="accent1"/>
                </a:solidFill>
                <a:latin typeface="Lato"/>
                <a:ea typeface="Lato"/>
                <a:cs typeface="Lato"/>
                <a:sym typeface="Lato"/>
              </a:defRPr>
            </a:lvl2pPr>
            <a:lvl3pPr lvl="2" rtl="0" algn="r">
              <a:buNone/>
              <a:defRPr sz="1300">
                <a:solidFill>
                  <a:schemeClr val="accent1"/>
                </a:solidFill>
                <a:latin typeface="Lato"/>
                <a:ea typeface="Lato"/>
                <a:cs typeface="Lato"/>
                <a:sym typeface="Lato"/>
              </a:defRPr>
            </a:lvl3pPr>
            <a:lvl4pPr lvl="3" rtl="0" algn="r">
              <a:buNone/>
              <a:defRPr sz="1300">
                <a:solidFill>
                  <a:schemeClr val="accent1"/>
                </a:solidFill>
                <a:latin typeface="Lato"/>
                <a:ea typeface="Lato"/>
                <a:cs typeface="Lato"/>
                <a:sym typeface="Lato"/>
              </a:defRPr>
            </a:lvl4pPr>
            <a:lvl5pPr lvl="4" rtl="0" algn="r">
              <a:buNone/>
              <a:defRPr sz="1300">
                <a:solidFill>
                  <a:schemeClr val="accent1"/>
                </a:solidFill>
                <a:latin typeface="Lato"/>
                <a:ea typeface="Lato"/>
                <a:cs typeface="Lato"/>
                <a:sym typeface="Lato"/>
              </a:defRPr>
            </a:lvl5pPr>
            <a:lvl6pPr lvl="5" rtl="0" algn="r">
              <a:buNone/>
              <a:defRPr sz="1300">
                <a:solidFill>
                  <a:schemeClr val="accent1"/>
                </a:solidFill>
                <a:latin typeface="Lato"/>
                <a:ea typeface="Lato"/>
                <a:cs typeface="Lato"/>
                <a:sym typeface="Lato"/>
              </a:defRPr>
            </a:lvl6pPr>
            <a:lvl7pPr lvl="6" rtl="0" algn="r">
              <a:buNone/>
              <a:defRPr sz="1300">
                <a:solidFill>
                  <a:schemeClr val="accent1"/>
                </a:solidFill>
                <a:latin typeface="Lato"/>
                <a:ea typeface="Lato"/>
                <a:cs typeface="Lato"/>
                <a:sym typeface="Lato"/>
              </a:defRPr>
            </a:lvl7pPr>
            <a:lvl8pPr lvl="7" rtl="0" algn="r">
              <a:buNone/>
              <a:defRPr sz="1300">
                <a:solidFill>
                  <a:schemeClr val="accent1"/>
                </a:solidFill>
                <a:latin typeface="Lato"/>
                <a:ea typeface="Lato"/>
                <a:cs typeface="Lato"/>
                <a:sym typeface="Lato"/>
              </a:defRPr>
            </a:lvl8pPr>
            <a:lvl9pPr lvl="8" rtl="0" algn="r">
              <a:buNone/>
              <a:defRPr sz="13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3.jp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hyperlink" Target="https://www.tensorflow.org/tutorials/text/text_generation" TargetMode="External"/><Relationship Id="rId6"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4.png"/><Relationship Id="rId4" Type="http://schemas.openxmlformats.org/officeDocument/2006/relationships/hyperlink" Target="https://www.tensorflow.org/tutorials/text/text_generation" TargetMode="External"/><Relationship Id="rId5"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2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8.png"/><Relationship Id="rId4" Type="http://schemas.openxmlformats.org/officeDocument/2006/relationships/image" Target="../media/image15.png"/><Relationship Id="rId9" Type="http://schemas.openxmlformats.org/officeDocument/2006/relationships/image" Target="../media/image22.png"/><Relationship Id="rId5" Type="http://schemas.openxmlformats.org/officeDocument/2006/relationships/image" Target="../media/image25.png"/><Relationship Id="rId6" Type="http://schemas.openxmlformats.org/officeDocument/2006/relationships/image" Target="../media/image23.png"/><Relationship Id="rId7" Type="http://schemas.openxmlformats.org/officeDocument/2006/relationships/image" Target="../media/image21.png"/><Relationship Id="rId8"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24.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hyperlink" Target="https://github.com/schesa/ImgFlip575K_Dataset" TargetMode="External"/><Relationship Id="rId4" Type="http://schemas.openxmlformats.org/officeDocument/2006/relationships/hyperlink" Target="https://towardsdatascience.com/meme-text-generation-with-a-deep-convolutional-network-in-keras-tensorflow-a57c6f218e85" TargetMode="External"/><Relationship Id="rId5" Type="http://schemas.openxmlformats.org/officeDocument/2006/relationships/hyperlink" Target="https://towardsdatascience.com/meme-text-generation-with-a-deep-convolutional-network-in-keras-tensorflow-a57c6f218e85" TargetMode="External"/><Relationship Id="rId6"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8.png"/><Relationship Id="rId6" Type="http://schemas.openxmlformats.org/officeDocument/2006/relationships/image" Target="../media/image30.png"/><Relationship Id="rId7"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hyperlink" Target="https://www.semanticscholar.org/paper/Dank-Learning%3A-Generating-Memes-Using-Deep-Neural-Peirson-Tolunay/e0509ab96c57189720bd5dad4eca655888f70071" TargetMode="External"/><Relationship Id="rId4" Type="http://schemas.openxmlformats.org/officeDocument/2006/relationships/hyperlink" Target="https://www.researchgate.net/publication/341069169_memeBot_Towards_Automatic_Image_Meme_Generation" TargetMode="External"/><Relationship Id="rId5" Type="http://schemas.openxmlformats.org/officeDocument/2006/relationships/hyperlink" Target="https://ui.adsabs.harvard.edu/abs/2019arXiv191012279R/abstract" TargetMode="External"/><Relationship Id="rId6"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hyperlink" Target="https://www.semanticscholar.org/paper/Dank-Learning%3A-Generating-Memes-Using-Deep-Neural-Peirson-Tolunay/e0509ab96c57189720bd5dad4eca655888f70071" TargetMode="External"/><Relationship Id="rId4" Type="http://schemas.openxmlformats.org/officeDocument/2006/relationships/hyperlink" Target="https://ui.adsabs.harvard.edu/abs/2019arXiv191012279R/abstract" TargetMode="External"/><Relationship Id="rId5" Type="http://schemas.openxmlformats.org/officeDocument/2006/relationships/hyperlink" Target="https://www.researchgate.net/publication/341069169_memeBot_Towards_Automatic_Image_Meme_Generation" TargetMode="External"/><Relationship Id="rId6"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hyperlink" Target="https://memegenerator.net/" TargetMode="External"/><Relationship Id="rId4" Type="http://schemas.openxmlformats.org/officeDocument/2006/relationships/image" Target="../media/image9.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8" name="Shape 98"/>
        <p:cNvGrpSpPr/>
        <p:nvPr/>
      </p:nvGrpSpPr>
      <p:grpSpPr>
        <a:xfrm>
          <a:off x="0" y="0"/>
          <a:ext cx="0" cy="0"/>
          <a:chOff x="0" y="0"/>
          <a:chExt cx="0" cy="0"/>
        </a:xfrm>
      </p:grpSpPr>
      <p:sp>
        <p:nvSpPr>
          <p:cNvPr id="99" name="Google Shape;99;p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Medium"/>
              <a:ea typeface="Libre Franklin Medium"/>
              <a:cs typeface="Libre Franklin Medium"/>
              <a:sym typeface="Libre Franklin Medium"/>
            </a:endParaRPr>
          </a:p>
        </p:txBody>
      </p:sp>
      <p:sp>
        <p:nvSpPr>
          <p:cNvPr id="100" name="Google Shape;100;p1"/>
          <p:cNvSpPr/>
          <p:nvPr/>
        </p:nvSpPr>
        <p:spPr>
          <a:xfrm>
            <a:off x="4657348" y="736600"/>
            <a:ext cx="7534652" cy="5384799"/>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Medium"/>
              <a:ea typeface="Libre Franklin Medium"/>
              <a:cs typeface="Libre Franklin Medium"/>
              <a:sym typeface="Libre Franklin Medium"/>
            </a:endParaRPr>
          </a:p>
        </p:txBody>
      </p:sp>
      <p:sp>
        <p:nvSpPr>
          <p:cNvPr id="101" name="Google Shape;101;p1"/>
          <p:cNvSpPr txBox="1"/>
          <p:nvPr>
            <p:ph type="ctrTitle"/>
          </p:nvPr>
        </p:nvSpPr>
        <p:spPr>
          <a:xfrm>
            <a:off x="5300825" y="2076525"/>
            <a:ext cx="4358400" cy="96480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96000"/>
              <a:buFont typeface="Libre Franklin"/>
              <a:buNone/>
            </a:pPr>
            <a:r>
              <a:rPr lang="en-US" sz="5000">
                <a:solidFill>
                  <a:schemeClr val="lt1"/>
                </a:solidFill>
              </a:rPr>
              <a:t>Meme Magic</a:t>
            </a:r>
            <a:endParaRPr sz="5000">
              <a:solidFill>
                <a:schemeClr val="lt1"/>
              </a:solidFill>
            </a:endParaRPr>
          </a:p>
          <a:p>
            <a:pPr indent="0" lvl="0" marL="0" rtl="0" algn="l">
              <a:lnSpc>
                <a:spcPct val="90000"/>
              </a:lnSpc>
              <a:spcBef>
                <a:spcPts val="0"/>
              </a:spcBef>
              <a:spcAft>
                <a:spcPts val="0"/>
              </a:spcAft>
              <a:buClr>
                <a:schemeClr val="lt1"/>
              </a:buClr>
              <a:buSzPct val="100000"/>
              <a:buFont typeface="Libre Franklin"/>
              <a:buNone/>
            </a:pPr>
            <a:r>
              <a:t/>
            </a:r>
            <a:endParaRPr sz="4800">
              <a:solidFill>
                <a:schemeClr val="lt1"/>
              </a:solidFill>
            </a:endParaRPr>
          </a:p>
        </p:txBody>
      </p:sp>
      <p:sp>
        <p:nvSpPr>
          <p:cNvPr id="102" name="Google Shape;102;p1"/>
          <p:cNvSpPr txBox="1"/>
          <p:nvPr>
            <p:ph idx="1" type="subTitle"/>
          </p:nvPr>
        </p:nvSpPr>
        <p:spPr>
          <a:xfrm>
            <a:off x="5300825" y="3503399"/>
            <a:ext cx="5928000" cy="2240100"/>
          </a:xfrm>
          <a:prstGeom prst="rect">
            <a:avLst/>
          </a:prstGeom>
          <a:noFill/>
          <a:ln>
            <a:noFill/>
          </a:ln>
        </p:spPr>
        <p:txBody>
          <a:bodyPr anchorCtr="0" anchor="t" bIns="45700" lIns="91425" spcFirstLastPara="1" rIns="91425" wrap="square" tIns="45700">
            <a:normAutofit fontScale="55000" lnSpcReduction="20000"/>
          </a:bodyPr>
          <a:lstStyle/>
          <a:p>
            <a:pPr indent="0" lvl="0" marL="0" rtl="0" algn="l">
              <a:lnSpc>
                <a:spcPct val="101000"/>
              </a:lnSpc>
              <a:spcBef>
                <a:spcPts val="0"/>
              </a:spcBef>
              <a:spcAft>
                <a:spcPts val="0"/>
              </a:spcAft>
              <a:buClr>
                <a:schemeClr val="lt1"/>
              </a:buClr>
              <a:buSzPct val="171428"/>
              <a:buNone/>
            </a:pPr>
            <a:r>
              <a:t/>
            </a:r>
            <a:endParaRPr/>
          </a:p>
          <a:p>
            <a:pPr indent="0" lvl="0" marL="0" rtl="0" algn="ctr">
              <a:lnSpc>
                <a:spcPct val="101000"/>
              </a:lnSpc>
              <a:spcBef>
                <a:spcPts val="1400"/>
              </a:spcBef>
              <a:spcAft>
                <a:spcPts val="0"/>
              </a:spcAft>
              <a:buClr>
                <a:schemeClr val="lt1"/>
              </a:buClr>
              <a:buSzPct val="52941"/>
              <a:buNone/>
            </a:pPr>
            <a:r>
              <a:rPr lang="en-US" sz="6800">
                <a:solidFill>
                  <a:schemeClr val="lt1"/>
                </a:solidFill>
              </a:rPr>
              <a:t>Aksheetha Muthunooru</a:t>
            </a:r>
            <a:endParaRPr sz="6800">
              <a:solidFill>
                <a:schemeClr val="lt1"/>
              </a:solidFill>
            </a:endParaRPr>
          </a:p>
          <a:p>
            <a:pPr indent="0" lvl="0" marL="0" rtl="0" algn="ctr">
              <a:lnSpc>
                <a:spcPct val="101000"/>
              </a:lnSpc>
              <a:spcBef>
                <a:spcPts val="1400"/>
              </a:spcBef>
              <a:spcAft>
                <a:spcPts val="0"/>
              </a:spcAft>
              <a:buClr>
                <a:schemeClr val="lt1"/>
              </a:buClr>
              <a:buSzPct val="52941"/>
              <a:buNone/>
            </a:pPr>
            <a:r>
              <a:rPr lang="en-US" sz="6800">
                <a:solidFill>
                  <a:schemeClr val="lt1"/>
                </a:solidFill>
              </a:rPr>
              <a:t>Hrudaya Reddy Jinna</a:t>
            </a:r>
            <a:endParaRPr sz="6800">
              <a:solidFill>
                <a:schemeClr val="lt1"/>
              </a:solidFill>
            </a:endParaRPr>
          </a:p>
          <a:p>
            <a:pPr indent="0" lvl="0" marL="0" rtl="0" algn="ctr">
              <a:lnSpc>
                <a:spcPct val="101000"/>
              </a:lnSpc>
              <a:spcBef>
                <a:spcPts val="1400"/>
              </a:spcBef>
              <a:spcAft>
                <a:spcPts val="0"/>
              </a:spcAft>
              <a:buClr>
                <a:schemeClr val="lt1"/>
              </a:buClr>
              <a:buSzPct val="52941"/>
              <a:buNone/>
            </a:pPr>
            <a:r>
              <a:rPr lang="en-US" sz="6800">
                <a:solidFill>
                  <a:schemeClr val="lt1"/>
                </a:solidFill>
              </a:rPr>
              <a:t>Yukta Medha</a:t>
            </a:r>
            <a:endParaRPr sz="6800">
              <a:solidFill>
                <a:schemeClr val="lt1"/>
              </a:solidFill>
            </a:endParaRPr>
          </a:p>
        </p:txBody>
      </p:sp>
      <p:pic>
        <p:nvPicPr>
          <p:cNvPr id="103" name="Google Shape;103;p1"/>
          <p:cNvPicPr preferRelativeResize="0"/>
          <p:nvPr/>
        </p:nvPicPr>
        <p:blipFill rotWithShape="1">
          <a:blip r:embed="rId3">
            <a:alphaModFix/>
          </a:blip>
          <a:srcRect b="0" l="0" r="0" t="0"/>
          <a:stretch/>
        </p:blipFill>
        <p:spPr>
          <a:xfrm>
            <a:off x="20" y="736600"/>
            <a:ext cx="4657327" cy="5384797"/>
          </a:xfrm>
          <a:prstGeom prst="rect">
            <a:avLst/>
          </a:prstGeom>
          <a:noFill/>
          <a:ln>
            <a:noFill/>
          </a:ln>
        </p:spPr>
      </p:pic>
      <p:pic>
        <p:nvPicPr>
          <p:cNvPr id="104" name="Google Shape;104;p1"/>
          <p:cNvPicPr preferRelativeResize="0"/>
          <p:nvPr/>
        </p:nvPicPr>
        <p:blipFill>
          <a:blip r:embed="rId4">
            <a:alphaModFix/>
          </a:blip>
          <a:stretch>
            <a:fillRect/>
          </a:stretch>
        </p:blipFill>
        <p:spPr>
          <a:xfrm>
            <a:off x="9743025" y="801225"/>
            <a:ext cx="2240100" cy="2240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2a2b1ee7bc6_4_17"/>
          <p:cNvSpPr txBox="1"/>
          <p:nvPr>
            <p:ph type="title"/>
          </p:nvPr>
        </p:nvSpPr>
        <p:spPr>
          <a:xfrm>
            <a:off x="960120" y="317814"/>
            <a:ext cx="10268700" cy="1700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Dataset Collection</a:t>
            </a:r>
            <a:endParaRPr/>
          </a:p>
        </p:txBody>
      </p:sp>
      <p:sp>
        <p:nvSpPr>
          <p:cNvPr id="172" name="Google Shape;172;g2a2b1ee7bc6_4_17"/>
          <p:cNvSpPr txBox="1"/>
          <p:nvPr>
            <p:ph idx="1" type="body"/>
          </p:nvPr>
        </p:nvSpPr>
        <p:spPr>
          <a:xfrm>
            <a:off x="788225" y="1576424"/>
            <a:ext cx="10440600" cy="4605000"/>
          </a:xfrm>
          <a:prstGeom prst="rect">
            <a:avLst/>
          </a:prstGeom>
        </p:spPr>
        <p:txBody>
          <a:bodyPr anchorCtr="0" anchor="t" bIns="45700" lIns="91425" spcFirstLastPara="1" rIns="91425" wrap="square" tIns="45700">
            <a:normAutofit/>
          </a:bodyPr>
          <a:lstStyle/>
          <a:p>
            <a:pPr indent="0" lvl="0" marL="0" rtl="0" algn="l">
              <a:spcBef>
                <a:spcPts val="700"/>
              </a:spcBef>
              <a:spcAft>
                <a:spcPts val="0"/>
              </a:spcAft>
              <a:buNone/>
            </a:pPr>
            <a:r>
              <a:rPr b="1" lang="en-US" sz="2000"/>
              <a:t>Cleaning Steps:</a:t>
            </a:r>
            <a:endParaRPr b="1" sz="2000"/>
          </a:p>
          <a:p>
            <a:pPr indent="-355600" lvl="0" marL="457200" rtl="0" algn="l">
              <a:spcBef>
                <a:spcPts val="700"/>
              </a:spcBef>
              <a:spcAft>
                <a:spcPts val="0"/>
              </a:spcAft>
              <a:buClr>
                <a:schemeClr val="dk2"/>
              </a:buClr>
              <a:buSzPts val="2000"/>
              <a:buChar char="●"/>
            </a:pPr>
            <a:r>
              <a:rPr lang="en-US" sz="2000">
                <a:solidFill>
                  <a:schemeClr val="dk2"/>
                </a:solidFill>
              </a:rPr>
              <a:t>Memes without text</a:t>
            </a:r>
            <a:endParaRPr sz="2000">
              <a:solidFill>
                <a:schemeClr val="dk2"/>
              </a:solidFill>
            </a:endParaRPr>
          </a:p>
          <a:p>
            <a:pPr indent="-355600" lvl="0" marL="457200" rtl="0" algn="l">
              <a:spcBef>
                <a:spcPts val="0"/>
              </a:spcBef>
              <a:spcAft>
                <a:spcPts val="0"/>
              </a:spcAft>
              <a:buClr>
                <a:schemeClr val="dk2"/>
              </a:buClr>
              <a:buSzPts val="2000"/>
              <a:buChar char="●"/>
            </a:pPr>
            <a:r>
              <a:rPr lang="en-US" sz="2000">
                <a:solidFill>
                  <a:schemeClr val="dk2"/>
                </a:solidFill>
              </a:rPr>
              <a:t>captions with non-ASCII symbols;</a:t>
            </a:r>
            <a:endParaRPr sz="2000">
              <a:solidFill>
                <a:schemeClr val="dk2"/>
              </a:solidFill>
            </a:endParaRPr>
          </a:p>
          <a:p>
            <a:pPr indent="-355600" lvl="0" marL="457200" rtl="0" algn="l">
              <a:spcBef>
                <a:spcPts val="0"/>
              </a:spcBef>
              <a:spcAft>
                <a:spcPts val="0"/>
              </a:spcAft>
              <a:buClr>
                <a:schemeClr val="dk2"/>
              </a:buClr>
              <a:buSzPts val="2000"/>
              <a:buChar char="●"/>
            </a:pPr>
            <a:r>
              <a:rPr lang="en-US" sz="2000">
                <a:solidFill>
                  <a:schemeClr val="dk2"/>
                </a:solidFill>
              </a:rPr>
              <a:t>outliers with &lt;10 or &gt; 100 chars</a:t>
            </a:r>
            <a:endParaRPr sz="2000">
              <a:solidFill>
                <a:schemeClr val="dk2"/>
              </a:solidFill>
            </a:endParaRPr>
          </a:p>
          <a:p>
            <a:pPr indent="-355600" lvl="0" marL="457200" rtl="0" algn="l">
              <a:spcBef>
                <a:spcPts val="0"/>
              </a:spcBef>
              <a:spcAft>
                <a:spcPts val="0"/>
              </a:spcAft>
              <a:buClr>
                <a:schemeClr val="dk2"/>
              </a:buClr>
              <a:buSzPts val="2000"/>
              <a:buChar char="●"/>
            </a:pPr>
            <a:r>
              <a:rPr lang="en-US" sz="2000">
                <a:solidFill>
                  <a:schemeClr val="dk2"/>
                </a:solidFill>
              </a:rPr>
              <a:t>non-English text</a:t>
            </a:r>
            <a:endParaRPr sz="2000">
              <a:solidFill>
                <a:schemeClr val="dk2"/>
              </a:solidFill>
            </a:endParaRPr>
          </a:p>
          <a:p>
            <a:pPr indent="-355600" lvl="0" marL="457200" rtl="0" algn="l">
              <a:spcBef>
                <a:spcPts val="0"/>
              </a:spcBef>
              <a:spcAft>
                <a:spcPts val="0"/>
              </a:spcAft>
              <a:buClr>
                <a:schemeClr val="dk2"/>
              </a:buClr>
              <a:buSzPts val="2000"/>
              <a:buChar char="●"/>
            </a:pPr>
            <a:r>
              <a:rPr lang="en-US" sz="2000">
                <a:solidFill>
                  <a:schemeClr val="dk2"/>
                </a:solidFill>
              </a:rPr>
              <a:t>intentional punctuation repetitions</a:t>
            </a:r>
            <a:endParaRPr sz="2000">
              <a:solidFill>
                <a:schemeClr val="dk2"/>
              </a:solidFill>
            </a:endParaRPr>
          </a:p>
          <a:p>
            <a:pPr indent="-355600" lvl="0" marL="457200" rtl="0" algn="l">
              <a:spcBef>
                <a:spcPts val="0"/>
              </a:spcBef>
              <a:spcAft>
                <a:spcPts val="0"/>
              </a:spcAft>
              <a:buClr>
                <a:schemeClr val="dk2"/>
              </a:buClr>
              <a:buSzPts val="2000"/>
              <a:buChar char="●"/>
            </a:pPr>
            <a:r>
              <a:rPr lang="en-US" sz="2000">
                <a:solidFill>
                  <a:schemeClr val="dk2"/>
                </a:solidFill>
              </a:rPr>
              <a:t>captions with high similarity</a:t>
            </a:r>
            <a:endParaRPr sz="2000">
              <a:solidFill>
                <a:schemeClr val="dk2"/>
              </a:solidFill>
            </a:endParaRPr>
          </a:p>
          <a:p>
            <a:pPr indent="0" lvl="0" marL="0" rtl="0" algn="l">
              <a:spcBef>
                <a:spcPts val="700"/>
              </a:spcBef>
              <a:spcAft>
                <a:spcPts val="0"/>
              </a:spcAft>
              <a:buNone/>
            </a:pPr>
            <a:r>
              <a:rPr b="1" lang="en-US" sz="2000"/>
              <a:t>Preprocessing:</a:t>
            </a:r>
            <a:endParaRPr b="1" sz="2000"/>
          </a:p>
          <a:p>
            <a:pPr indent="-355600" lvl="0" marL="457200" rtl="0" algn="l">
              <a:spcBef>
                <a:spcPts val="700"/>
              </a:spcBef>
              <a:spcAft>
                <a:spcPts val="0"/>
              </a:spcAft>
              <a:buClr>
                <a:schemeClr val="dk2"/>
              </a:buClr>
              <a:buSzPts val="2000"/>
              <a:buChar char="●"/>
            </a:pPr>
            <a:r>
              <a:rPr lang="en-US" sz="2000">
                <a:solidFill>
                  <a:schemeClr val="dk2"/>
                </a:solidFill>
              </a:rPr>
              <a:t>&lt;SEP&gt; token for text block </a:t>
            </a:r>
            <a:r>
              <a:rPr lang="en-US" sz="2000">
                <a:solidFill>
                  <a:schemeClr val="dk2"/>
                </a:solidFill>
              </a:rPr>
              <a:t>separation</a:t>
            </a:r>
            <a:endParaRPr sz="2000">
              <a:solidFill>
                <a:schemeClr val="dk2"/>
              </a:solidFill>
            </a:endParaRPr>
          </a:p>
          <a:p>
            <a:pPr indent="-355600" lvl="0" marL="457200" rtl="0" algn="l">
              <a:spcBef>
                <a:spcPts val="0"/>
              </a:spcBef>
              <a:spcAft>
                <a:spcPts val="0"/>
              </a:spcAft>
              <a:buClr>
                <a:schemeClr val="dk2"/>
              </a:buClr>
              <a:buSzPts val="2000"/>
              <a:buChar char="●"/>
            </a:pPr>
            <a:r>
              <a:rPr lang="en-US" sz="2000">
                <a:solidFill>
                  <a:schemeClr val="dk2"/>
                </a:solidFill>
              </a:rPr>
              <a:t>&lt;EMP&gt;  token for empty text blocks</a:t>
            </a:r>
            <a:endParaRPr sz="2000">
              <a:solidFill>
                <a:schemeClr val="dk2"/>
              </a:solidFill>
            </a:endParaRPr>
          </a:p>
          <a:p>
            <a:pPr indent="0" lvl="0" marL="0" rtl="0" algn="l">
              <a:spcBef>
                <a:spcPts val="700"/>
              </a:spcBef>
              <a:spcAft>
                <a:spcPts val="700"/>
              </a:spcAft>
              <a:buNone/>
            </a:pPr>
            <a:r>
              <a:t/>
            </a:r>
            <a:endParaRPr sz="2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170aef0711aebd8a_0"/>
          <p:cNvSpPr txBox="1"/>
          <p:nvPr>
            <p:ph type="title"/>
          </p:nvPr>
        </p:nvSpPr>
        <p:spPr>
          <a:xfrm>
            <a:off x="960120" y="295664"/>
            <a:ext cx="10268700" cy="1700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FINAL DATASET</a:t>
            </a:r>
            <a:endParaRPr/>
          </a:p>
        </p:txBody>
      </p:sp>
      <p:sp>
        <p:nvSpPr>
          <p:cNvPr id="178" name="Google Shape;178;g170aef0711aebd8a_0"/>
          <p:cNvSpPr txBox="1"/>
          <p:nvPr>
            <p:ph idx="1" type="body"/>
          </p:nvPr>
        </p:nvSpPr>
        <p:spPr>
          <a:xfrm>
            <a:off x="960120" y="2587752"/>
            <a:ext cx="10268700" cy="3593700"/>
          </a:xfrm>
          <a:prstGeom prst="rect">
            <a:avLst/>
          </a:prstGeom>
        </p:spPr>
        <p:txBody>
          <a:bodyPr anchorCtr="0" anchor="t" bIns="45700" lIns="91425" spcFirstLastPara="1" rIns="91425" wrap="square" tIns="45700">
            <a:normAutofit/>
          </a:bodyPr>
          <a:lstStyle/>
          <a:p>
            <a:pPr indent="0" lvl="0" marL="0" rtl="0" algn="l">
              <a:spcBef>
                <a:spcPts val="700"/>
              </a:spcBef>
              <a:spcAft>
                <a:spcPts val="700"/>
              </a:spcAft>
              <a:buNone/>
            </a:pPr>
            <a:r>
              <a:t/>
            </a:r>
            <a:endParaRPr/>
          </a:p>
        </p:txBody>
      </p:sp>
      <p:pic>
        <p:nvPicPr>
          <p:cNvPr id="179" name="Google Shape;179;g170aef0711aebd8a_0"/>
          <p:cNvPicPr preferRelativeResize="0"/>
          <p:nvPr/>
        </p:nvPicPr>
        <p:blipFill rotWithShape="1">
          <a:blip r:embed="rId3">
            <a:alphaModFix/>
          </a:blip>
          <a:srcRect b="5820" l="0" r="5820" t="0"/>
          <a:stretch/>
        </p:blipFill>
        <p:spPr>
          <a:xfrm>
            <a:off x="3851897" y="1456777"/>
            <a:ext cx="8164575" cy="3804349"/>
          </a:xfrm>
          <a:prstGeom prst="rect">
            <a:avLst/>
          </a:prstGeom>
          <a:noFill/>
          <a:ln>
            <a:noFill/>
          </a:ln>
        </p:spPr>
      </p:pic>
      <p:pic>
        <p:nvPicPr>
          <p:cNvPr id="180" name="Google Shape;180;g170aef0711aebd8a_0"/>
          <p:cNvPicPr preferRelativeResize="0"/>
          <p:nvPr/>
        </p:nvPicPr>
        <p:blipFill>
          <a:blip r:embed="rId4">
            <a:alphaModFix/>
          </a:blip>
          <a:stretch>
            <a:fillRect/>
          </a:stretch>
        </p:blipFill>
        <p:spPr>
          <a:xfrm>
            <a:off x="10501925" y="0"/>
            <a:ext cx="1690075" cy="1257800"/>
          </a:xfrm>
          <a:prstGeom prst="rect">
            <a:avLst/>
          </a:prstGeom>
          <a:noFill/>
          <a:ln>
            <a:noFill/>
          </a:ln>
        </p:spPr>
      </p:pic>
      <p:sp>
        <p:nvSpPr>
          <p:cNvPr id="181" name="Google Shape;181;g170aef0711aebd8a_0"/>
          <p:cNvSpPr txBox="1"/>
          <p:nvPr/>
        </p:nvSpPr>
        <p:spPr>
          <a:xfrm>
            <a:off x="144200" y="1889725"/>
            <a:ext cx="3707700" cy="468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000">
                <a:solidFill>
                  <a:schemeClr val="accent1"/>
                </a:solidFill>
                <a:latin typeface="Lato"/>
                <a:ea typeface="Lato"/>
                <a:cs typeface="Lato"/>
                <a:sym typeface="Lato"/>
              </a:rPr>
              <a:t>Final Version:</a:t>
            </a:r>
            <a:endParaRPr b="1" sz="2000">
              <a:solidFill>
                <a:schemeClr val="accent1"/>
              </a:solidFill>
              <a:latin typeface="Lato"/>
              <a:ea typeface="Lato"/>
              <a:cs typeface="Lato"/>
              <a:sym typeface="Lato"/>
            </a:endParaRPr>
          </a:p>
          <a:p>
            <a:pPr indent="-355600" lvl="0" marL="457200" rtl="0" algn="l">
              <a:spcBef>
                <a:spcPts val="0"/>
              </a:spcBef>
              <a:spcAft>
                <a:spcPts val="0"/>
              </a:spcAft>
              <a:buClr>
                <a:schemeClr val="accent1"/>
              </a:buClr>
              <a:buSzPts val="2000"/>
              <a:buFont typeface="Lato"/>
              <a:buChar char="●"/>
            </a:pPr>
            <a:r>
              <a:rPr lang="en-US" sz="2000">
                <a:solidFill>
                  <a:schemeClr val="accent1"/>
                </a:solidFill>
                <a:latin typeface="Lato"/>
                <a:ea typeface="Lato"/>
                <a:cs typeface="Lato"/>
                <a:sym typeface="Lato"/>
              </a:rPr>
              <a:t>9,00,000 memes</a:t>
            </a:r>
            <a:endParaRPr sz="2000">
              <a:solidFill>
                <a:schemeClr val="accent1"/>
              </a:solidFill>
              <a:latin typeface="Lato"/>
              <a:ea typeface="Lato"/>
              <a:cs typeface="Lato"/>
              <a:sym typeface="Lato"/>
            </a:endParaRPr>
          </a:p>
          <a:p>
            <a:pPr indent="-355600" lvl="0" marL="457200" rtl="0" algn="l">
              <a:spcBef>
                <a:spcPts val="0"/>
              </a:spcBef>
              <a:spcAft>
                <a:spcPts val="0"/>
              </a:spcAft>
              <a:buClr>
                <a:schemeClr val="accent1"/>
              </a:buClr>
              <a:buSzPts val="2000"/>
              <a:buFont typeface="Lato"/>
              <a:buChar char="●"/>
            </a:pPr>
            <a:r>
              <a:rPr lang="en-US" sz="2000">
                <a:solidFill>
                  <a:schemeClr val="accent1"/>
                </a:solidFill>
                <a:latin typeface="Lato"/>
                <a:ea typeface="Lato"/>
                <a:cs typeface="Lato"/>
                <a:sym typeface="Lato"/>
              </a:rPr>
              <a:t>300 meme templates</a:t>
            </a:r>
            <a:endParaRPr sz="2000">
              <a:solidFill>
                <a:schemeClr val="accent1"/>
              </a:solidFill>
              <a:latin typeface="Lato"/>
              <a:ea typeface="Lato"/>
              <a:cs typeface="Lato"/>
              <a:sym typeface="Lato"/>
            </a:endParaRPr>
          </a:p>
          <a:p>
            <a:pPr indent="-355600" lvl="0" marL="457200" rtl="0" algn="l">
              <a:spcBef>
                <a:spcPts val="0"/>
              </a:spcBef>
              <a:spcAft>
                <a:spcPts val="0"/>
              </a:spcAft>
              <a:buClr>
                <a:schemeClr val="accent1"/>
              </a:buClr>
              <a:buSzPts val="2000"/>
              <a:buFont typeface="Lato"/>
              <a:buChar char="●"/>
            </a:pPr>
            <a:r>
              <a:rPr lang="en-US" sz="2000">
                <a:solidFill>
                  <a:schemeClr val="accent1"/>
                </a:solidFill>
                <a:latin typeface="Lato"/>
                <a:ea typeface="Lato"/>
                <a:cs typeface="Lato"/>
                <a:sym typeface="Lato"/>
              </a:rPr>
              <a:t>3000 captions per template</a:t>
            </a:r>
            <a:endParaRPr sz="2000">
              <a:solidFill>
                <a:schemeClr val="accent1"/>
              </a:solidFill>
              <a:latin typeface="Lato"/>
              <a:ea typeface="Lato"/>
              <a:cs typeface="Lato"/>
              <a:sym typeface="Lato"/>
            </a:endParaRPr>
          </a:p>
          <a:p>
            <a:pPr indent="0" lvl="0" marL="0" rtl="0" algn="l">
              <a:spcBef>
                <a:spcPts val="0"/>
              </a:spcBef>
              <a:spcAft>
                <a:spcPts val="0"/>
              </a:spcAft>
              <a:buNone/>
            </a:pPr>
            <a:r>
              <a:t/>
            </a:r>
            <a:endParaRPr b="1" sz="2000">
              <a:solidFill>
                <a:schemeClr val="accent1"/>
              </a:solidFill>
              <a:latin typeface="Lato"/>
              <a:ea typeface="Lato"/>
              <a:cs typeface="Lato"/>
              <a:sym typeface="Lato"/>
            </a:endParaRPr>
          </a:p>
          <a:p>
            <a:pPr indent="0" lvl="0" marL="0" rtl="0" algn="l">
              <a:spcBef>
                <a:spcPts val="0"/>
              </a:spcBef>
              <a:spcAft>
                <a:spcPts val="0"/>
              </a:spcAft>
              <a:buNone/>
            </a:pPr>
            <a:r>
              <a:rPr b="1" lang="en-US" sz="2000">
                <a:solidFill>
                  <a:schemeClr val="accent1"/>
                </a:solidFill>
                <a:latin typeface="Lato"/>
                <a:ea typeface="Lato"/>
                <a:cs typeface="Lato"/>
                <a:sym typeface="Lato"/>
              </a:rPr>
              <a:t>Data Splits</a:t>
            </a:r>
            <a:endParaRPr b="1" sz="2000">
              <a:solidFill>
                <a:schemeClr val="accent1"/>
              </a:solidFill>
              <a:latin typeface="Lato"/>
              <a:ea typeface="Lato"/>
              <a:cs typeface="Lato"/>
              <a:sym typeface="Lato"/>
            </a:endParaRPr>
          </a:p>
          <a:p>
            <a:pPr indent="-355600" lvl="0" marL="457200" rtl="0" algn="l">
              <a:spcBef>
                <a:spcPts val="0"/>
              </a:spcBef>
              <a:spcAft>
                <a:spcPts val="0"/>
              </a:spcAft>
              <a:buClr>
                <a:schemeClr val="accent1"/>
              </a:buClr>
              <a:buSzPts val="2000"/>
              <a:buFont typeface="Lato"/>
              <a:buChar char="●"/>
            </a:pPr>
            <a:r>
              <a:rPr lang="en-US" sz="2000">
                <a:solidFill>
                  <a:schemeClr val="accent1"/>
                </a:solidFill>
                <a:latin typeface="Lato"/>
                <a:ea typeface="Lato"/>
                <a:cs typeface="Lato"/>
                <a:sym typeface="Lato"/>
              </a:rPr>
              <a:t>Train/Val/Test sets</a:t>
            </a:r>
            <a:endParaRPr sz="2000">
              <a:solidFill>
                <a:schemeClr val="accent1"/>
              </a:solidFill>
              <a:latin typeface="Lato"/>
              <a:ea typeface="Lato"/>
              <a:cs typeface="Lato"/>
              <a:sym typeface="Lato"/>
            </a:endParaRPr>
          </a:p>
          <a:p>
            <a:pPr indent="-355600" lvl="0" marL="457200" rtl="0" algn="l">
              <a:spcBef>
                <a:spcPts val="0"/>
              </a:spcBef>
              <a:spcAft>
                <a:spcPts val="0"/>
              </a:spcAft>
              <a:buClr>
                <a:schemeClr val="accent1"/>
              </a:buClr>
              <a:buSzPts val="2000"/>
              <a:buFont typeface="Lato"/>
              <a:buChar char="●"/>
            </a:pPr>
            <a:r>
              <a:rPr lang="en-US" sz="2000">
                <a:solidFill>
                  <a:schemeClr val="accent1"/>
                </a:solidFill>
                <a:latin typeface="Lato"/>
                <a:ea typeface="Lato"/>
                <a:cs typeface="Lato"/>
                <a:sym typeface="Lato"/>
              </a:rPr>
              <a:t>2500/250/250 captions/template</a:t>
            </a:r>
            <a:endParaRPr sz="2000">
              <a:solidFill>
                <a:schemeClr val="accent1"/>
              </a:solidFill>
              <a:latin typeface="Lato"/>
              <a:ea typeface="Lato"/>
              <a:cs typeface="Lato"/>
              <a:sym typeface="Lato"/>
            </a:endParaRPr>
          </a:p>
          <a:p>
            <a:pPr indent="0" lvl="0" marL="0" rtl="0" algn="l">
              <a:spcBef>
                <a:spcPts val="0"/>
              </a:spcBef>
              <a:spcAft>
                <a:spcPts val="0"/>
              </a:spcAft>
              <a:buNone/>
            </a:pPr>
            <a:r>
              <a:t/>
            </a:r>
            <a:endParaRPr sz="2000">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2a2b1ee7bc6_1_38"/>
          <p:cNvSpPr txBox="1"/>
          <p:nvPr>
            <p:ph type="title"/>
          </p:nvPr>
        </p:nvSpPr>
        <p:spPr>
          <a:xfrm>
            <a:off x="243200" y="317825"/>
            <a:ext cx="10268700" cy="11964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Libre Franklin"/>
              <a:buNone/>
            </a:pPr>
            <a:r>
              <a:rPr lang="en-US" sz="4500"/>
              <a:t>Models</a:t>
            </a:r>
            <a:endParaRPr sz="4500"/>
          </a:p>
        </p:txBody>
      </p:sp>
      <p:sp>
        <p:nvSpPr>
          <p:cNvPr id="187" name="Google Shape;187;g2a2b1ee7bc6_1_38"/>
          <p:cNvSpPr txBox="1"/>
          <p:nvPr>
            <p:ph idx="1" type="body"/>
          </p:nvPr>
        </p:nvSpPr>
        <p:spPr>
          <a:xfrm>
            <a:off x="243200" y="1294425"/>
            <a:ext cx="11314800" cy="4085700"/>
          </a:xfrm>
          <a:prstGeom prst="rect">
            <a:avLst/>
          </a:prstGeom>
          <a:noFill/>
          <a:ln>
            <a:noFill/>
          </a:ln>
        </p:spPr>
        <p:txBody>
          <a:bodyPr anchorCtr="0" anchor="t" bIns="45700" lIns="91425" spcFirstLastPara="1" rIns="91425" wrap="square" tIns="45700">
            <a:noAutofit/>
          </a:bodyPr>
          <a:lstStyle/>
          <a:p>
            <a:pPr indent="0" lvl="0" marL="457200" rtl="0" algn="l">
              <a:lnSpc>
                <a:spcPct val="150000"/>
              </a:lnSpc>
              <a:spcBef>
                <a:spcPts val="1100"/>
              </a:spcBef>
              <a:spcAft>
                <a:spcPts val="0"/>
              </a:spcAft>
              <a:buNone/>
            </a:pPr>
            <a:r>
              <a:rPr b="1" lang="en-US" sz="2000">
                <a:solidFill>
                  <a:schemeClr val="dk2"/>
                </a:solidFill>
              </a:rPr>
              <a:t>Encoders</a:t>
            </a:r>
            <a:endParaRPr b="1" sz="2000">
              <a:solidFill>
                <a:schemeClr val="dk2"/>
              </a:solidFill>
            </a:endParaRPr>
          </a:p>
          <a:p>
            <a:pPr indent="-355600" lvl="0" marL="457200" rtl="0" algn="l">
              <a:lnSpc>
                <a:spcPct val="150000"/>
              </a:lnSpc>
              <a:spcBef>
                <a:spcPts val="1100"/>
              </a:spcBef>
              <a:spcAft>
                <a:spcPts val="0"/>
              </a:spcAft>
              <a:buClr>
                <a:schemeClr val="dk2"/>
              </a:buClr>
              <a:buSzPts val="2000"/>
              <a:buChar char="●"/>
            </a:pPr>
            <a:r>
              <a:rPr lang="en-US" sz="2000">
                <a:solidFill>
                  <a:schemeClr val="dk2"/>
                </a:solidFill>
              </a:rPr>
              <a:t>Image only</a:t>
            </a:r>
            <a:endParaRPr sz="2000">
              <a:solidFill>
                <a:schemeClr val="dk2"/>
              </a:solidFill>
            </a:endParaRPr>
          </a:p>
          <a:p>
            <a:pPr indent="-355600" lvl="0" marL="457200" rtl="0" algn="l">
              <a:lnSpc>
                <a:spcPct val="150000"/>
              </a:lnSpc>
              <a:spcBef>
                <a:spcPts val="0"/>
              </a:spcBef>
              <a:spcAft>
                <a:spcPts val="0"/>
              </a:spcAft>
              <a:buClr>
                <a:schemeClr val="dk2"/>
              </a:buClr>
              <a:buSzPts val="2000"/>
              <a:buChar char="●"/>
            </a:pPr>
            <a:r>
              <a:rPr lang="en-US" sz="2000">
                <a:solidFill>
                  <a:schemeClr val="dk2"/>
                </a:solidFill>
              </a:rPr>
              <a:t>image label similar to Dank Learning</a:t>
            </a:r>
            <a:endParaRPr sz="2000">
              <a:solidFill>
                <a:schemeClr val="dk2"/>
              </a:solidFill>
            </a:endParaRPr>
          </a:p>
          <a:p>
            <a:pPr indent="-355600" lvl="0" marL="457200" rtl="0" algn="l">
              <a:lnSpc>
                <a:spcPct val="150000"/>
              </a:lnSpc>
              <a:spcBef>
                <a:spcPts val="0"/>
              </a:spcBef>
              <a:spcAft>
                <a:spcPts val="0"/>
              </a:spcAft>
              <a:buClr>
                <a:schemeClr val="dk2"/>
              </a:buClr>
              <a:buSzPts val="2000"/>
              <a:buChar char="●"/>
            </a:pPr>
            <a:r>
              <a:rPr lang="en-US" sz="2000">
                <a:solidFill>
                  <a:schemeClr val="dk2"/>
                </a:solidFill>
              </a:rPr>
              <a:t>(New) image only with spatial features</a:t>
            </a:r>
            <a:endParaRPr sz="2000">
              <a:solidFill>
                <a:schemeClr val="dk2"/>
              </a:solidFill>
            </a:endParaRPr>
          </a:p>
          <a:p>
            <a:pPr indent="0" lvl="0" marL="457200" rtl="0" algn="l">
              <a:lnSpc>
                <a:spcPct val="150000"/>
              </a:lnSpc>
              <a:spcBef>
                <a:spcPts val="1100"/>
              </a:spcBef>
              <a:spcAft>
                <a:spcPts val="0"/>
              </a:spcAft>
              <a:buNone/>
            </a:pPr>
            <a:r>
              <a:rPr b="1" lang="en-US" sz="2000">
                <a:solidFill>
                  <a:schemeClr val="dk2"/>
                </a:solidFill>
              </a:rPr>
              <a:t>Decoders</a:t>
            </a:r>
            <a:endParaRPr b="1" sz="2000">
              <a:solidFill>
                <a:schemeClr val="dk2"/>
              </a:solidFill>
            </a:endParaRPr>
          </a:p>
          <a:p>
            <a:pPr indent="-355600" lvl="0" marL="457200" rtl="0" algn="l">
              <a:lnSpc>
                <a:spcPct val="150000"/>
              </a:lnSpc>
              <a:spcBef>
                <a:spcPts val="1100"/>
              </a:spcBef>
              <a:spcAft>
                <a:spcPts val="0"/>
              </a:spcAft>
              <a:buClr>
                <a:schemeClr val="dk2"/>
              </a:buClr>
              <a:buSzPts val="2000"/>
              <a:buChar char="●"/>
            </a:pPr>
            <a:r>
              <a:rPr lang="en-US" sz="2000">
                <a:solidFill>
                  <a:schemeClr val="dk2"/>
                </a:solidFill>
              </a:rPr>
              <a:t>CNN,LSTM</a:t>
            </a:r>
            <a:endParaRPr sz="2000">
              <a:solidFill>
                <a:schemeClr val="dk2"/>
              </a:solidFill>
            </a:endParaRPr>
          </a:p>
          <a:p>
            <a:pPr indent="-355600" lvl="0" marL="457200" rtl="0" algn="l">
              <a:lnSpc>
                <a:spcPct val="150000"/>
              </a:lnSpc>
              <a:spcBef>
                <a:spcPts val="0"/>
              </a:spcBef>
              <a:spcAft>
                <a:spcPts val="0"/>
              </a:spcAft>
              <a:buClr>
                <a:schemeClr val="dk2"/>
              </a:buClr>
              <a:buSzPts val="2000"/>
              <a:buChar char="●"/>
            </a:pPr>
            <a:r>
              <a:rPr lang="en-US" sz="2000">
                <a:solidFill>
                  <a:schemeClr val="dk2"/>
                </a:solidFill>
              </a:rPr>
              <a:t>(New)Base Transformer - only global image features</a:t>
            </a:r>
            <a:endParaRPr sz="2000">
              <a:solidFill>
                <a:schemeClr val="dk2"/>
              </a:solidFill>
            </a:endParaRPr>
          </a:p>
          <a:p>
            <a:pPr indent="-355600" lvl="0" marL="457200" rtl="0" algn="l">
              <a:lnSpc>
                <a:spcPct val="150000"/>
              </a:lnSpc>
              <a:spcBef>
                <a:spcPts val="0"/>
              </a:spcBef>
              <a:spcAft>
                <a:spcPts val="0"/>
              </a:spcAft>
              <a:buClr>
                <a:schemeClr val="dk2"/>
              </a:buClr>
              <a:buSzPts val="2000"/>
              <a:buChar char="●"/>
            </a:pPr>
            <a:r>
              <a:rPr lang="en-US" sz="2000">
                <a:solidFill>
                  <a:schemeClr val="dk2"/>
                </a:solidFill>
              </a:rPr>
              <a:t>(New)T</a:t>
            </a:r>
            <a:r>
              <a:rPr lang="en-US" sz="2000">
                <a:solidFill>
                  <a:schemeClr val="dk2"/>
                </a:solidFill>
              </a:rPr>
              <a:t>ransformer- global + spatial encoder features</a:t>
            </a:r>
            <a:endParaRPr sz="2000">
              <a:solidFill>
                <a:schemeClr val="dk2"/>
              </a:solidFill>
            </a:endParaRPr>
          </a:p>
          <a:p>
            <a:pPr indent="0" lvl="0" marL="457200" rtl="0" algn="l">
              <a:lnSpc>
                <a:spcPct val="150000"/>
              </a:lnSpc>
              <a:spcBef>
                <a:spcPts val="1100"/>
              </a:spcBef>
              <a:spcAft>
                <a:spcPts val="0"/>
              </a:spcAft>
              <a:buNone/>
            </a:pPr>
            <a:r>
              <a:t/>
            </a:r>
            <a:endParaRPr sz="2000">
              <a:solidFill>
                <a:schemeClr val="dk2"/>
              </a:solidFill>
            </a:endParaRPr>
          </a:p>
          <a:p>
            <a:pPr indent="0" lvl="0" marL="165100" rtl="0" algn="l">
              <a:lnSpc>
                <a:spcPct val="101000"/>
              </a:lnSpc>
              <a:spcBef>
                <a:spcPts val="1400"/>
              </a:spcBef>
              <a:spcAft>
                <a:spcPts val="0"/>
              </a:spcAft>
              <a:buClr>
                <a:schemeClr val="dk1"/>
              </a:buClr>
              <a:buSzPts val="2600"/>
              <a:buFont typeface="Arial"/>
              <a:buNone/>
            </a:pPr>
            <a:r>
              <a:t/>
            </a:r>
            <a:endParaRPr sz="2000">
              <a:solidFill>
                <a:schemeClr val="dk2"/>
              </a:solidFill>
            </a:endParaRPr>
          </a:p>
        </p:txBody>
      </p:sp>
      <p:pic>
        <p:nvPicPr>
          <p:cNvPr id="188" name="Google Shape;188;g2a2b1ee7bc6_1_38"/>
          <p:cNvPicPr preferRelativeResize="0"/>
          <p:nvPr/>
        </p:nvPicPr>
        <p:blipFill>
          <a:blip r:embed="rId3">
            <a:alphaModFix/>
          </a:blip>
          <a:stretch>
            <a:fillRect/>
          </a:stretch>
        </p:blipFill>
        <p:spPr>
          <a:xfrm>
            <a:off x="10511900" y="0"/>
            <a:ext cx="1639950" cy="1270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5"/>
          <p:cNvSpPr txBox="1"/>
          <p:nvPr>
            <p:ph type="title"/>
          </p:nvPr>
        </p:nvSpPr>
        <p:spPr>
          <a:xfrm>
            <a:off x="622048" y="317825"/>
            <a:ext cx="5875800" cy="1700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Libre Franklin"/>
              <a:buNone/>
            </a:pPr>
            <a:r>
              <a:rPr lang="en-US"/>
              <a:t>MODEL 1 - CNN</a:t>
            </a:r>
            <a:endParaRPr/>
          </a:p>
        </p:txBody>
      </p:sp>
      <p:sp>
        <p:nvSpPr>
          <p:cNvPr id="194" name="Google Shape;194;p5"/>
          <p:cNvSpPr txBox="1"/>
          <p:nvPr>
            <p:ph idx="1" type="body"/>
          </p:nvPr>
        </p:nvSpPr>
        <p:spPr>
          <a:xfrm>
            <a:off x="0" y="1855900"/>
            <a:ext cx="7119900" cy="4652700"/>
          </a:xfrm>
          <a:prstGeom prst="rect">
            <a:avLst/>
          </a:prstGeom>
          <a:noFill/>
          <a:ln>
            <a:noFill/>
          </a:ln>
        </p:spPr>
        <p:txBody>
          <a:bodyPr anchorCtr="0" anchor="t" bIns="45700" lIns="91425" spcFirstLastPara="1" rIns="91425" wrap="square" tIns="45700">
            <a:normAutofit lnSpcReduction="10000"/>
          </a:bodyPr>
          <a:lstStyle/>
          <a:p>
            <a:pPr indent="-468185" lvl="0" marL="457200" rtl="0" algn="l">
              <a:lnSpc>
                <a:spcPct val="101000"/>
              </a:lnSpc>
              <a:spcBef>
                <a:spcPts val="0"/>
              </a:spcBef>
              <a:spcAft>
                <a:spcPts val="0"/>
              </a:spcAft>
              <a:buClr>
                <a:schemeClr val="dk2"/>
              </a:buClr>
              <a:buSzPts val="2300"/>
              <a:buFont typeface="Arial"/>
              <a:buChar char="•"/>
            </a:pPr>
            <a:r>
              <a:rPr b="1" lang="en-US" sz="2300" u="sng">
                <a:solidFill>
                  <a:schemeClr val="dk2"/>
                </a:solidFill>
              </a:rPr>
              <a:t>Inputs</a:t>
            </a:r>
            <a:r>
              <a:rPr lang="en-US" sz="2300">
                <a:solidFill>
                  <a:schemeClr val="dk2"/>
                </a:solidFill>
              </a:rPr>
              <a:t>: Img_Index (batch_size), Input _Sequence (batch_size, 128)</a:t>
            </a:r>
            <a:endParaRPr>
              <a:solidFill>
                <a:schemeClr val="dk2"/>
              </a:solidFill>
            </a:endParaRPr>
          </a:p>
          <a:p>
            <a:pPr indent="-468185" lvl="0" marL="457200" rtl="0" algn="l">
              <a:lnSpc>
                <a:spcPct val="101000"/>
              </a:lnSpc>
              <a:spcBef>
                <a:spcPts val="1400"/>
              </a:spcBef>
              <a:spcAft>
                <a:spcPts val="0"/>
              </a:spcAft>
              <a:buClr>
                <a:schemeClr val="dk2"/>
              </a:buClr>
              <a:buSzPts val="2300"/>
              <a:buFont typeface="Arial"/>
              <a:buChar char="•"/>
            </a:pPr>
            <a:r>
              <a:rPr b="1" lang="en-US" sz="2300" u="sng">
                <a:solidFill>
                  <a:schemeClr val="dk2"/>
                </a:solidFill>
              </a:rPr>
              <a:t>Outputs</a:t>
            </a:r>
            <a:r>
              <a:rPr lang="en-US" sz="2300">
                <a:solidFill>
                  <a:schemeClr val="dk2"/>
                </a:solidFill>
              </a:rPr>
              <a:t>: Probabilities of next character (batch_size)</a:t>
            </a:r>
            <a:endParaRPr>
              <a:solidFill>
                <a:schemeClr val="dk2"/>
              </a:solidFill>
            </a:endParaRPr>
          </a:p>
          <a:p>
            <a:pPr indent="-468185" lvl="0" marL="457200" rtl="0" algn="l">
              <a:lnSpc>
                <a:spcPct val="101000"/>
              </a:lnSpc>
              <a:spcBef>
                <a:spcPts val="1400"/>
              </a:spcBef>
              <a:spcAft>
                <a:spcPts val="0"/>
              </a:spcAft>
              <a:buClr>
                <a:schemeClr val="dk2"/>
              </a:buClr>
              <a:buSzPts val="2300"/>
              <a:buFont typeface="Arial"/>
              <a:buChar char="•"/>
            </a:pPr>
            <a:r>
              <a:rPr b="1" lang="en-US" sz="2300" u="sng">
                <a:solidFill>
                  <a:schemeClr val="dk2"/>
                </a:solidFill>
              </a:rPr>
              <a:t>Loss:</a:t>
            </a:r>
            <a:r>
              <a:rPr lang="en-US" sz="2300">
                <a:solidFill>
                  <a:schemeClr val="dk2"/>
                </a:solidFill>
              </a:rPr>
              <a:t> Cross Entropy Loss</a:t>
            </a:r>
            <a:endParaRPr>
              <a:solidFill>
                <a:schemeClr val="dk2"/>
              </a:solidFill>
            </a:endParaRPr>
          </a:p>
          <a:p>
            <a:pPr indent="-468185" lvl="0" marL="457200" rtl="0" algn="l">
              <a:lnSpc>
                <a:spcPct val="101000"/>
              </a:lnSpc>
              <a:spcBef>
                <a:spcPts val="1400"/>
              </a:spcBef>
              <a:spcAft>
                <a:spcPts val="0"/>
              </a:spcAft>
              <a:buClr>
                <a:schemeClr val="dk2"/>
              </a:buClr>
              <a:buSzPts val="2300"/>
              <a:buFont typeface="Arial"/>
              <a:buChar char="•"/>
            </a:pPr>
            <a:r>
              <a:rPr b="1" lang="en-US" sz="2300" u="sng">
                <a:solidFill>
                  <a:schemeClr val="dk2"/>
                </a:solidFill>
              </a:rPr>
              <a:t>Metrics: </a:t>
            </a:r>
            <a:r>
              <a:rPr lang="en-US" sz="2300">
                <a:solidFill>
                  <a:schemeClr val="dk2"/>
                </a:solidFill>
              </a:rPr>
              <a:t>Validation Accuracy</a:t>
            </a:r>
            <a:endParaRPr b="1" sz="2300" u="sng">
              <a:solidFill>
                <a:schemeClr val="dk2"/>
              </a:solidFill>
            </a:endParaRPr>
          </a:p>
          <a:p>
            <a:pPr indent="-468185" lvl="0" marL="457200" rtl="0" algn="l">
              <a:lnSpc>
                <a:spcPct val="101000"/>
              </a:lnSpc>
              <a:spcBef>
                <a:spcPts val="1400"/>
              </a:spcBef>
              <a:spcAft>
                <a:spcPts val="0"/>
              </a:spcAft>
              <a:buClr>
                <a:schemeClr val="dk2"/>
              </a:buClr>
              <a:buSzPts val="2300"/>
              <a:buFont typeface="Arial"/>
              <a:buChar char="•"/>
            </a:pPr>
            <a:r>
              <a:rPr b="1" lang="en-US" sz="2300" u="sng">
                <a:solidFill>
                  <a:schemeClr val="dk2"/>
                </a:solidFill>
              </a:rPr>
              <a:t>Description</a:t>
            </a:r>
            <a:endParaRPr>
              <a:solidFill>
                <a:schemeClr val="dk2"/>
              </a:solidFill>
            </a:endParaRPr>
          </a:p>
          <a:p>
            <a:pPr indent="-466280" lvl="1" marL="731520" rtl="0" algn="l">
              <a:lnSpc>
                <a:spcPct val="101000"/>
              </a:lnSpc>
              <a:spcBef>
                <a:spcPts val="1100"/>
              </a:spcBef>
              <a:spcAft>
                <a:spcPts val="0"/>
              </a:spcAft>
              <a:buClr>
                <a:schemeClr val="dk2"/>
              </a:buClr>
              <a:buSzPts val="1900"/>
              <a:buFont typeface="Arial"/>
              <a:buChar char="•"/>
            </a:pPr>
            <a:r>
              <a:rPr lang="en-US" sz="1900">
                <a:solidFill>
                  <a:schemeClr val="dk2"/>
                </a:solidFill>
              </a:rPr>
              <a:t>Character Embeddings combined with Image Embeddings</a:t>
            </a:r>
            <a:endParaRPr>
              <a:solidFill>
                <a:schemeClr val="dk2"/>
              </a:solidFill>
            </a:endParaRPr>
          </a:p>
          <a:p>
            <a:pPr indent="-466280" lvl="1" marL="731520" rtl="0" algn="l">
              <a:lnSpc>
                <a:spcPct val="101000"/>
              </a:lnSpc>
              <a:spcBef>
                <a:spcPts val="800"/>
              </a:spcBef>
              <a:spcAft>
                <a:spcPts val="0"/>
              </a:spcAft>
              <a:buClr>
                <a:schemeClr val="dk2"/>
              </a:buClr>
              <a:buSzPts val="1900"/>
              <a:buFont typeface="Arial"/>
              <a:buChar char="•"/>
            </a:pPr>
            <a:r>
              <a:rPr lang="en-US" sz="1900">
                <a:solidFill>
                  <a:schemeClr val="dk2"/>
                </a:solidFill>
              </a:rPr>
              <a:t>Use 1D Convolution, ReLU, Max Pooling, BatchNorm, Dropout</a:t>
            </a:r>
            <a:endParaRPr>
              <a:solidFill>
                <a:schemeClr val="dk2"/>
              </a:solidFill>
            </a:endParaRPr>
          </a:p>
          <a:p>
            <a:pPr indent="-466280" lvl="1" marL="731520" rtl="0" algn="l">
              <a:lnSpc>
                <a:spcPct val="101000"/>
              </a:lnSpc>
              <a:spcBef>
                <a:spcPts val="800"/>
              </a:spcBef>
              <a:spcAft>
                <a:spcPts val="0"/>
              </a:spcAft>
              <a:buClr>
                <a:schemeClr val="dk2"/>
              </a:buClr>
              <a:buSzPts val="1900"/>
              <a:buFont typeface="Arial"/>
              <a:buChar char="•"/>
            </a:pPr>
            <a:r>
              <a:rPr lang="en-US" sz="1900">
                <a:solidFill>
                  <a:schemeClr val="dk2"/>
                </a:solidFill>
              </a:rPr>
              <a:t>Similar to CNN for Image Classification</a:t>
            </a:r>
            <a:endParaRPr>
              <a:solidFill>
                <a:schemeClr val="dk2"/>
              </a:solidFill>
            </a:endParaRPr>
          </a:p>
        </p:txBody>
      </p:sp>
      <p:pic>
        <p:nvPicPr>
          <p:cNvPr id="195" name="Google Shape;195;p5"/>
          <p:cNvPicPr preferRelativeResize="0"/>
          <p:nvPr/>
        </p:nvPicPr>
        <p:blipFill rotWithShape="1">
          <a:blip r:embed="rId3">
            <a:alphaModFix/>
          </a:blip>
          <a:srcRect b="0" l="0" r="0" t="0"/>
          <a:stretch/>
        </p:blipFill>
        <p:spPr>
          <a:xfrm>
            <a:off x="6835806" y="123917"/>
            <a:ext cx="5288132" cy="6610165"/>
          </a:xfrm>
          <a:prstGeom prst="rect">
            <a:avLst/>
          </a:prstGeom>
          <a:noFill/>
          <a:ln>
            <a:noFill/>
          </a:ln>
        </p:spPr>
      </p:pic>
      <p:pic>
        <p:nvPicPr>
          <p:cNvPr id="196" name="Google Shape;196;p5"/>
          <p:cNvPicPr preferRelativeResize="0"/>
          <p:nvPr/>
        </p:nvPicPr>
        <p:blipFill>
          <a:blip r:embed="rId4">
            <a:alphaModFix/>
          </a:blip>
          <a:stretch>
            <a:fillRect/>
          </a:stretch>
        </p:blipFill>
        <p:spPr>
          <a:xfrm>
            <a:off x="10501925" y="0"/>
            <a:ext cx="1690075" cy="1257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6"/>
          <p:cNvSpPr txBox="1"/>
          <p:nvPr>
            <p:ph type="title"/>
          </p:nvPr>
        </p:nvSpPr>
        <p:spPr>
          <a:xfrm>
            <a:off x="960120" y="317814"/>
            <a:ext cx="10268712" cy="17007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Libre Franklin"/>
              <a:buNone/>
            </a:pPr>
            <a:r>
              <a:rPr lang="en-US"/>
              <a:t>MODEL 2 - LSTM</a:t>
            </a:r>
            <a:endParaRPr/>
          </a:p>
          <a:p>
            <a:pPr indent="0" lvl="0" marL="0" rtl="0" algn="l">
              <a:lnSpc>
                <a:spcPct val="90000"/>
              </a:lnSpc>
              <a:spcBef>
                <a:spcPts val="0"/>
              </a:spcBef>
              <a:spcAft>
                <a:spcPts val="0"/>
              </a:spcAft>
              <a:buClr>
                <a:schemeClr val="lt1"/>
              </a:buClr>
              <a:buSzPts val="6600"/>
              <a:buFont typeface="Libre Franklin"/>
              <a:buNone/>
            </a:pPr>
            <a:r>
              <a:rPr lang="en-US" sz="2600"/>
              <a:t>L</a:t>
            </a:r>
            <a:r>
              <a:rPr lang="en-US" sz="2600"/>
              <a:t>ong-Short Term Memo</a:t>
            </a:r>
            <a:r>
              <a:rPr lang="en-US" sz="2500"/>
              <a:t>ry</a:t>
            </a:r>
            <a:endParaRPr sz="2900"/>
          </a:p>
        </p:txBody>
      </p:sp>
      <p:sp>
        <p:nvSpPr>
          <p:cNvPr id="202" name="Google Shape;202;p6"/>
          <p:cNvSpPr txBox="1"/>
          <p:nvPr>
            <p:ph idx="1" type="body"/>
          </p:nvPr>
        </p:nvSpPr>
        <p:spPr>
          <a:xfrm>
            <a:off x="0" y="1868374"/>
            <a:ext cx="5983500" cy="4671900"/>
          </a:xfrm>
          <a:prstGeom prst="rect">
            <a:avLst/>
          </a:prstGeom>
          <a:noFill/>
          <a:ln>
            <a:noFill/>
          </a:ln>
        </p:spPr>
        <p:txBody>
          <a:bodyPr anchorCtr="0" anchor="t" bIns="45700" lIns="91425" spcFirstLastPara="1" rIns="91425" wrap="square" tIns="45700">
            <a:normAutofit lnSpcReduction="20000"/>
          </a:bodyPr>
          <a:lstStyle/>
          <a:p>
            <a:pPr indent="-468185" lvl="0" marL="457200" rtl="0" algn="l">
              <a:lnSpc>
                <a:spcPct val="101000"/>
              </a:lnSpc>
              <a:spcBef>
                <a:spcPts val="0"/>
              </a:spcBef>
              <a:spcAft>
                <a:spcPts val="0"/>
              </a:spcAft>
              <a:buClr>
                <a:schemeClr val="dk2"/>
              </a:buClr>
              <a:buSzPts val="2300"/>
              <a:buFont typeface="Arial"/>
              <a:buChar char="•"/>
            </a:pPr>
            <a:r>
              <a:rPr b="1" lang="en-US" sz="2300" u="sng">
                <a:solidFill>
                  <a:schemeClr val="dk2"/>
                </a:solidFill>
              </a:rPr>
              <a:t>Inputs</a:t>
            </a:r>
            <a:r>
              <a:rPr lang="en-US" sz="2300">
                <a:solidFill>
                  <a:schemeClr val="dk2"/>
                </a:solidFill>
              </a:rPr>
              <a:t>: Img_Index (batch_size), Input _Sequence (batch_size, 128)</a:t>
            </a:r>
            <a:endParaRPr>
              <a:solidFill>
                <a:schemeClr val="dk2"/>
              </a:solidFill>
            </a:endParaRPr>
          </a:p>
          <a:p>
            <a:pPr indent="-468185" lvl="0" marL="457200" rtl="0" algn="l">
              <a:lnSpc>
                <a:spcPct val="101000"/>
              </a:lnSpc>
              <a:spcBef>
                <a:spcPts val="1400"/>
              </a:spcBef>
              <a:spcAft>
                <a:spcPts val="0"/>
              </a:spcAft>
              <a:buClr>
                <a:schemeClr val="dk2"/>
              </a:buClr>
              <a:buSzPts val="2300"/>
              <a:buFont typeface="Arial"/>
              <a:buChar char="•"/>
            </a:pPr>
            <a:r>
              <a:rPr b="1" lang="en-US" sz="2300" u="sng">
                <a:solidFill>
                  <a:schemeClr val="dk2"/>
                </a:solidFill>
              </a:rPr>
              <a:t>Outputs</a:t>
            </a:r>
            <a:r>
              <a:rPr lang="en-US" sz="2300">
                <a:solidFill>
                  <a:schemeClr val="dk2"/>
                </a:solidFill>
              </a:rPr>
              <a:t>: Probabilities of next character (batch_size)</a:t>
            </a:r>
            <a:endParaRPr>
              <a:solidFill>
                <a:schemeClr val="dk2"/>
              </a:solidFill>
            </a:endParaRPr>
          </a:p>
          <a:p>
            <a:pPr indent="-468185" lvl="0" marL="457200" rtl="0" algn="l">
              <a:lnSpc>
                <a:spcPct val="101000"/>
              </a:lnSpc>
              <a:spcBef>
                <a:spcPts val="1400"/>
              </a:spcBef>
              <a:spcAft>
                <a:spcPts val="0"/>
              </a:spcAft>
              <a:buClr>
                <a:schemeClr val="dk2"/>
              </a:buClr>
              <a:buSzPts val="2300"/>
              <a:buFont typeface="Arial"/>
              <a:buChar char="•"/>
            </a:pPr>
            <a:r>
              <a:rPr b="1" lang="en-US" sz="2300" u="sng">
                <a:solidFill>
                  <a:schemeClr val="dk2"/>
                </a:solidFill>
              </a:rPr>
              <a:t>Loss:</a:t>
            </a:r>
            <a:r>
              <a:rPr lang="en-US" sz="2300">
                <a:solidFill>
                  <a:schemeClr val="dk2"/>
                </a:solidFill>
              </a:rPr>
              <a:t> Cross Entropy Loss</a:t>
            </a:r>
            <a:endParaRPr>
              <a:solidFill>
                <a:schemeClr val="dk2"/>
              </a:solidFill>
            </a:endParaRPr>
          </a:p>
          <a:p>
            <a:pPr indent="-468185" lvl="0" marL="457200" rtl="0" algn="l">
              <a:lnSpc>
                <a:spcPct val="101000"/>
              </a:lnSpc>
              <a:spcBef>
                <a:spcPts val="1400"/>
              </a:spcBef>
              <a:spcAft>
                <a:spcPts val="0"/>
              </a:spcAft>
              <a:buClr>
                <a:schemeClr val="dk2"/>
              </a:buClr>
              <a:buSzPts val="2300"/>
              <a:buFont typeface="Arial"/>
              <a:buChar char="•"/>
            </a:pPr>
            <a:r>
              <a:rPr b="1" lang="en-US" sz="2300" u="sng">
                <a:solidFill>
                  <a:schemeClr val="dk2"/>
                </a:solidFill>
              </a:rPr>
              <a:t>Metrics: </a:t>
            </a:r>
            <a:r>
              <a:rPr lang="en-US" sz="2300">
                <a:solidFill>
                  <a:schemeClr val="dk2"/>
                </a:solidFill>
              </a:rPr>
              <a:t>Validation Accuracy</a:t>
            </a:r>
            <a:endParaRPr b="1" sz="2300" u="sng">
              <a:solidFill>
                <a:schemeClr val="dk2"/>
              </a:solidFill>
            </a:endParaRPr>
          </a:p>
          <a:p>
            <a:pPr indent="-468185" lvl="0" marL="457200" rtl="0" algn="l">
              <a:lnSpc>
                <a:spcPct val="101000"/>
              </a:lnSpc>
              <a:spcBef>
                <a:spcPts val="1400"/>
              </a:spcBef>
              <a:spcAft>
                <a:spcPts val="0"/>
              </a:spcAft>
              <a:buClr>
                <a:schemeClr val="dk2"/>
              </a:buClr>
              <a:buSzPts val="2300"/>
              <a:buFont typeface="Arial"/>
              <a:buChar char="•"/>
            </a:pPr>
            <a:r>
              <a:rPr b="1" lang="en-US" sz="2300" u="sng">
                <a:solidFill>
                  <a:schemeClr val="dk2"/>
                </a:solidFill>
              </a:rPr>
              <a:t>Description</a:t>
            </a:r>
            <a:endParaRPr>
              <a:solidFill>
                <a:schemeClr val="dk2"/>
              </a:solidFill>
            </a:endParaRPr>
          </a:p>
          <a:p>
            <a:pPr indent="-466280" lvl="1" marL="731520" rtl="0" algn="l">
              <a:lnSpc>
                <a:spcPct val="101000"/>
              </a:lnSpc>
              <a:spcBef>
                <a:spcPts val="1100"/>
              </a:spcBef>
              <a:spcAft>
                <a:spcPts val="0"/>
              </a:spcAft>
              <a:buClr>
                <a:schemeClr val="dk2"/>
              </a:buClr>
              <a:buSzPts val="1900"/>
              <a:buFont typeface="Arial"/>
              <a:buChar char="•"/>
            </a:pPr>
            <a:r>
              <a:rPr lang="en-US" sz="1900">
                <a:solidFill>
                  <a:schemeClr val="dk2"/>
                </a:solidFill>
              </a:rPr>
              <a:t>Character Embeddings combined with Image Embeddings</a:t>
            </a:r>
            <a:endParaRPr>
              <a:solidFill>
                <a:schemeClr val="dk2"/>
              </a:solidFill>
            </a:endParaRPr>
          </a:p>
          <a:p>
            <a:pPr indent="-466280" lvl="1" marL="731520" rtl="0" algn="l">
              <a:lnSpc>
                <a:spcPct val="101000"/>
              </a:lnSpc>
              <a:spcBef>
                <a:spcPts val="800"/>
              </a:spcBef>
              <a:spcAft>
                <a:spcPts val="0"/>
              </a:spcAft>
              <a:buClr>
                <a:schemeClr val="dk2"/>
              </a:buClr>
              <a:buSzPts val="1900"/>
              <a:buFont typeface="Arial"/>
              <a:buChar char="•"/>
            </a:pPr>
            <a:r>
              <a:rPr lang="en-US" sz="1900">
                <a:solidFill>
                  <a:schemeClr val="dk2"/>
                </a:solidFill>
              </a:rPr>
              <a:t>Simple LSTM network</a:t>
            </a:r>
            <a:endParaRPr>
              <a:solidFill>
                <a:schemeClr val="dk2"/>
              </a:solidFill>
            </a:endParaRPr>
          </a:p>
          <a:p>
            <a:pPr indent="-466280" lvl="1" marL="731520" rtl="0" algn="l">
              <a:lnSpc>
                <a:spcPct val="101000"/>
              </a:lnSpc>
              <a:spcBef>
                <a:spcPts val="800"/>
              </a:spcBef>
              <a:spcAft>
                <a:spcPts val="0"/>
              </a:spcAft>
              <a:buClr>
                <a:schemeClr val="dk2"/>
              </a:buClr>
              <a:buSzPts val="1900"/>
              <a:buFont typeface="Arial"/>
              <a:buChar char="•"/>
            </a:pPr>
            <a:r>
              <a:rPr lang="en-US" sz="1900">
                <a:solidFill>
                  <a:schemeClr val="dk2"/>
                </a:solidFill>
              </a:rPr>
              <a:t>Training takes actual label, Evaluation takes previous predicted output</a:t>
            </a:r>
            <a:endParaRPr>
              <a:solidFill>
                <a:schemeClr val="dk2"/>
              </a:solidFill>
            </a:endParaRPr>
          </a:p>
        </p:txBody>
      </p:sp>
      <p:pic>
        <p:nvPicPr>
          <p:cNvPr id="203" name="Google Shape;203;p6"/>
          <p:cNvPicPr preferRelativeResize="0"/>
          <p:nvPr/>
        </p:nvPicPr>
        <p:blipFill rotWithShape="1">
          <a:blip r:embed="rId3">
            <a:alphaModFix/>
          </a:blip>
          <a:srcRect b="0" l="0" r="0" t="0"/>
          <a:stretch/>
        </p:blipFill>
        <p:spPr>
          <a:xfrm>
            <a:off x="5715750" y="1001350"/>
            <a:ext cx="6387475" cy="3570650"/>
          </a:xfrm>
          <a:prstGeom prst="rect">
            <a:avLst/>
          </a:prstGeom>
          <a:noFill/>
          <a:ln>
            <a:noFill/>
          </a:ln>
        </p:spPr>
      </p:pic>
      <p:pic>
        <p:nvPicPr>
          <p:cNvPr id="204" name="Google Shape;204;p6"/>
          <p:cNvPicPr preferRelativeResize="0"/>
          <p:nvPr/>
        </p:nvPicPr>
        <p:blipFill rotWithShape="1">
          <a:blip r:embed="rId4">
            <a:alphaModFix/>
          </a:blip>
          <a:srcRect b="0" l="0" r="0" t="0"/>
          <a:stretch/>
        </p:blipFill>
        <p:spPr>
          <a:xfrm>
            <a:off x="6546277" y="4518301"/>
            <a:ext cx="5260550" cy="1826485"/>
          </a:xfrm>
          <a:prstGeom prst="rect">
            <a:avLst/>
          </a:prstGeom>
          <a:noFill/>
          <a:ln>
            <a:noFill/>
          </a:ln>
        </p:spPr>
      </p:pic>
      <p:sp>
        <p:nvSpPr>
          <p:cNvPr id="205" name="Google Shape;205;p6"/>
          <p:cNvSpPr txBox="1"/>
          <p:nvPr/>
        </p:nvSpPr>
        <p:spPr>
          <a:xfrm>
            <a:off x="6276722" y="6540175"/>
            <a:ext cx="53970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u="sng">
                <a:solidFill>
                  <a:schemeClr val="dk1"/>
                </a:solidFill>
                <a:latin typeface="Libre Franklin Medium"/>
                <a:ea typeface="Libre Franklin Medium"/>
                <a:cs typeface="Libre Franklin Medium"/>
                <a:sym typeface="Libre Franklin Medium"/>
                <a:hlinkClick r:id="rId5">
                  <a:extLst>
                    <a:ext uri="{A12FA001-AC4F-418D-AE19-62706E023703}">
                      <ahyp:hlinkClr val="tx"/>
                    </a:ext>
                  </a:extLst>
                </a:hlinkClick>
              </a:rPr>
              <a:t>https://www.tensorflow.org/tutorials/text/text_generation</a:t>
            </a:r>
            <a:r>
              <a:rPr lang="en-US" sz="1100">
                <a:solidFill>
                  <a:schemeClr val="dk1"/>
                </a:solidFill>
                <a:latin typeface="Libre Franklin Medium"/>
                <a:ea typeface="Libre Franklin Medium"/>
                <a:cs typeface="Libre Franklin Medium"/>
                <a:sym typeface="Libre Franklin Medium"/>
              </a:rPr>
              <a:t> </a:t>
            </a:r>
            <a:endParaRPr sz="1200">
              <a:solidFill>
                <a:schemeClr val="dk1"/>
              </a:solidFill>
              <a:latin typeface="Libre Franklin Medium"/>
              <a:ea typeface="Libre Franklin Medium"/>
              <a:cs typeface="Libre Franklin Medium"/>
              <a:sym typeface="Libre Franklin Medium"/>
            </a:endParaRPr>
          </a:p>
        </p:txBody>
      </p:sp>
      <p:pic>
        <p:nvPicPr>
          <p:cNvPr id="206" name="Google Shape;206;p6"/>
          <p:cNvPicPr preferRelativeResize="0"/>
          <p:nvPr/>
        </p:nvPicPr>
        <p:blipFill>
          <a:blip r:embed="rId6">
            <a:alphaModFix/>
          </a:blip>
          <a:stretch>
            <a:fillRect/>
          </a:stretch>
        </p:blipFill>
        <p:spPr>
          <a:xfrm>
            <a:off x="10501925" y="0"/>
            <a:ext cx="1690075" cy="1257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7"/>
          <p:cNvSpPr txBox="1"/>
          <p:nvPr>
            <p:ph type="title"/>
          </p:nvPr>
        </p:nvSpPr>
        <p:spPr>
          <a:xfrm>
            <a:off x="417075" y="77525"/>
            <a:ext cx="10268700" cy="11802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6600"/>
              <a:buFont typeface="Libre Franklin"/>
              <a:buNone/>
            </a:pPr>
            <a:r>
              <a:rPr lang="en-US" sz="4500"/>
              <a:t>MODEL RESULTS</a:t>
            </a:r>
            <a:endParaRPr sz="4500"/>
          </a:p>
        </p:txBody>
      </p:sp>
      <p:graphicFrame>
        <p:nvGraphicFramePr>
          <p:cNvPr id="212" name="Google Shape;212;p7"/>
          <p:cNvGraphicFramePr/>
          <p:nvPr/>
        </p:nvGraphicFramePr>
        <p:xfrm>
          <a:off x="121180" y="3890103"/>
          <a:ext cx="3000000" cy="3000000"/>
        </p:xfrm>
        <a:graphic>
          <a:graphicData uri="http://schemas.openxmlformats.org/drawingml/2006/table">
            <a:tbl>
              <a:tblPr bandRow="1" firstCol="1" firstRow="1">
                <a:noFill/>
                <a:tableStyleId>{0A84A2C2-FEE9-4458-BC72-FAD7678C6769}</a:tableStyleId>
              </a:tblPr>
              <a:tblGrid>
                <a:gridCol w="564825"/>
                <a:gridCol w="568375"/>
                <a:gridCol w="567800"/>
                <a:gridCol w="268850"/>
                <a:gridCol w="568975"/>
                <a:gridCol w="564225"/>
                <a:gridCol w="564225"/>
                <a:gridCol w="268850"/>
                <a:gridCol w="572525"/>
                <a:gridCol w="572525"/>
                <a:gridCol w="572525"/>
              </a:tblGrid>
              <a:tr h="398975">
                <a:tc>
                  <a:txBody>
                    <a:bodyPr/>
                    <a:lstStyle/>
                    <a:p>
                      <a:pPr indent="0" lvl="0" marL="0" marR="0" rtl="0" algn="l">
                        <a:lnSpc>
                          <a:spcPct val="107000"/>
                        </a:lnSpc>
                        <a:spcBef>
                          <a:spcPts val="0"/>
                        </a:spcBef>
                        <a:spcAft>
                          <a:spcPts val="0"/>
                        </a:spcAft>
                        <a:buNone/>
                      </a:pPr>
                      <a:r>
                        <a:rPr lang="en-US" sz="1050" u="sng"/>
                        <a:t>Step</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u="sng"/>
                        <a:t>Val Loss</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u="sng"/>
                        <a:t>Val Acc</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u="none" strike="noStrike"/>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u="sng"/>
                        <a:t>Step</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u="sng"/>
                        <a:t>Val Loss</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u="sng"/>
                        <a:t>Val Acc</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u="none" strike="noStrike"/>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u="sng"/>
                        <a:t>Step</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u="sng"/>
                        <a:t>Val Loss</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u="sng"/>
                        <a:t>Val Acc</a:t>
                      </a:r>
                      <a:endParaRPr sz="1050">
                        <a:latin typeface="Calibri"/>
                        <a:ea typeface="Calibri"/>
                        <a:cs typeface="Calibri"/>
                        <a:sym typeface="Calibri"/>
                      </a:endParaRPr>
                    </a:p>
                  </a:txBody>
                  <a:tcPr marT="0" marB="0" marR="25950" marL="25950"/>
                </a:tc>
              </a:tr>
              <a:tr h="203550">
                <a:tc>
                  <a:txBody>
                    <a:bodyPr/>
                    <a:lstStyle/>
                    <a:p>
                      <a:pPr indent="0" lvl="0" marL="0" marR="0" rtl="0" algn="l">
                        <a:lnSpc>
                          <a:spcPct val="107000"/>
                        </a:lnSpc>
                        <a:spcBef>
                          <a:spcPts val="0"/>
                        </a:spcBef>
                        <a:spcAft>
                          <a:spcPts val="0"/>
                        </a:spcAft>
                        <a:buNone/>
                      </a:pPr>
                      <a:r>
                        <a:rPr lang="en-US" sz="1050"/>
                        <a:t>2M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Large</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50.65%</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16M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1.26</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61.53%</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30M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1.21</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63.03%</a:t>
                      </a:r>
                      <a:endParaRPr sz="1050">
                        <a:latin typeface="Calibri"/>
                        <a:ea typeface="Calibri"/>
                        <a:cs typeface="Calibri"/>
                        <a:sym typeface="Calibri"/>
                      </a:endParaRPr>
                    </a:p>
                  </a:txBody>
                  <a:tcPr marT="0" marB="0" marR="25950" marL="25950"/>
                </a:tc>
              </a:tr>
              <a:tr h="203550">
                <a:tc>
                  <a:txBody>
                    <a:bodyPr/>
                    <a:lstStyle/>
                    <a:p>
                      <a:pPr indent="0" lvl="0" marL="0" marR="0" rtl="0" algn="l">
                        <a:lnSpc>
                          <a:spcPct val="107000"/>
                        </a:lnSpc>
                        <a:spcBef>
                          <a:spcPts val="0"/>
                        </a:spcBef>
                        <a:spcAft>
                          <a:spcPts val="0"/>
                        </a:spcAft>
                        <a:buNone/>
                      </a:pPr>
                      <a:r>
                        <a:rPr lang="en-US" sz="1050"/>
                        <a:t>4M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1.46</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56.27%</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18M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1.35</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61.75%</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32M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1.21</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63.12%</a:t>
                      </a:r>
                      <a:endParaRPr sz="1050">
                        <a:latin typeface="Calibri"/>
                        <a:ea typeface="Calibri"/>
                        <a:cs typeface="Calibri"/>
                        <a:sym typeface="Calibri"/>
                      </a:endParaRPr>
                    </a:p>
                  </a:txBody>
                  <a:tcPr marT="0" marB="0" marR="25950" marL="25950"/>
                </a:tc>
              </a:tr>
              <a:tr h="203550">
                <a:tc>
                  <a:txBody>
                    <a:bodyPr/>
                    <a:lstStyle/>
                    <a:p>
                      <a:pPr indent="0" lvl="0" marL="0" marR="0" rtl="0" algn="l">
                        <a:lnSpc>
                          <a:spcPct val="107000"/>
                        </a:lnSpc>
                        <a:spcBef>
                          <a:spcPts val="0"/>
                        </a:spcBef>
                        <a:spcAft>
                          <a:spcPts val="0"/>
                        </a:spcAft>
                        <a:buNone/>
                      </a:pPr>
                      <a:r>
                        <a:rPr lang="en-US" sz="1050"/>
                        <a:t>6M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1.38</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58.34%</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20M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1.24</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62.02%</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34M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1.20</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63.26%</a:t>
                      </a:r>
                      <a:endParaRPr sz="1050">
                        <a:latin typeface="Calibri"/>
                        <a:ea typeface="Calibri"/>
                        <a:cs typeface="Calibri"/>
                        <a:sym typeface="Calibri"/>
                      </a:endParaRPr>
                    </a:p>
                  </a:txBody>
                  <a:tcPr marT="0" marB="0" marR="25950" marL="25950"/>
                </a:tc>
              </a:tr>
              <a:tr h="203550">
                <a:tc>
                  <a:txBody>
                    <a:bodyPr/>
                    <a:lstStyle/>
                    <a:p>
                      <a:pPr indent="0" lvl="0" marL="0" marR="0" rtl="0" algn="l">
                        <a:lnSpc>
                          <a:spcPct val="107000"/>
                        </a:lnSpc>
                        <a:spcBef>
                          <a:spcPts val="0"/>
                        </a:spcBef>
                        <a:spcAft>
                          <a:spcPts val="0"/>
                        </a:spcAft>
                        <a:buNone/>
                      </a:pPr>
                      <a:r>
                        <a:rPr lang="en-US" sz="1050"/>
                        <a:t>8M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1.35</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59.38%</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22M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1.24</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62.26%</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36M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1.20</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63.31%</a:t>
                      </a:r>
                      <a:endParaRPr sz="1050">
                        <a:latin typeface="Calibri"/>
                        <a:ea typeface="Calibri"/>
                        <a:cs typeface="Calibri"/>
                        <a:sym typeface="Calibri"/>
                      </a:endParaRPr>
                    </a:p>
                  </a:txBody>
                  <a:tcPr marT="0" marB="0" marR="25950" marL="25950"/>
                </a:tc>
              </a:tr>
              <a:tr h="203550">
                <a:tc>
                  <a:txBody>
                    <a:bodyPr/>
                    <a:lstStyle/>
                    <a:p>
                      <a:pPr indent="0" lvl="0" marL="0" marR="0" rtl="0" algn="l">
                        <a:lnSpc>
                          <a:spcPct val="107000"/>
                        </a:lnSpc>
                        <a:spcBef>
                          <a:spcPts val="0"/>
                        </a:spcBef>
                        <a:spcAft>
                          <a:spcPts val="0"/>
                        </a:spcAft>
                        <a:buNone/>
                      </a:pPr>
                      <a:r>
                        <a:rPr lang="en-US" sz="1050"/>
                        <a:t>10M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1.32</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60.16%</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24M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1.23</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62.48%</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38M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1.20</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63.42%</a:t>
                      </a:r>
                      <a:endParaRPr sz="1050">
                        <a:latin typeface="Calibri"/>
                        <a:ea typeface="Calibri"/>
                        <a:cs typeface="Calibri"/>
                        <a:sym typeface="Calibri"/>
                      </a:endParaRPr>
                    </a:p>
                  </a:txBody>
                  <a:tcPr marT="0" marB="0" marR="25950" marL="25950"/>
                </a:tc>
              </a:tr>
              <a:tr h="203550">
                <a:tc>
                  <a:txBody>
                    <a:bodyPr/>
                    <a:lstStyle/>
                    <a:p>
                      <a:pPr indent="0" lvl="0" marL="0" marR="0" rtl="0" algn="l">
                        <a:lnSpc>
                          <a:spcPct val="107000"/>
                        </a:lnSpc>
                        <a:spcBef>
                          <a:spcPts val="0"/>
                        </a:spcBef>
                        <a:spcAft>
                          <a:spcPts val="0"/>
                        </a:spcAft>
                        <a:buNone/>
                      </a:pPr>
                      <a:r>
                        <a:rPr lang="en-US" sz="1050"/>
                        <a:t>12M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1.29</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60.71%</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26M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1.25</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62.66%</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highlight>
                            <a:srgbClr val="FFFF00"/>
                          </a:highlight>
                        </a:rPr>
                        <a:t>40M</a:t>
                      </a:r>
                      <a:endParaRPr sz="1050">
                        <a:highlight>
                          <a:srgbClr val="FFFF00"/>
                        </a:highlight>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highlight>
                            <a:srgbClr val="FFFF00"/>
                          </a:highlight>
                        </a:rPr>
                        <a:t>1.19</a:t>
                      </a:r>
                      <a:endParaRPr sz="1050">
                        <a:highlight>
                          <a:srgbClr val="FFFF00"/>
                        </a:highlight>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highlight>
                            <a:srgbClr val="FFFF00"/>
                          </a:highlight>
                        </a:rPr>
                        <a:t>63.61%</a:t>
                      </a:r>
                      <a:endParaRPr sz="1050">
                        <a:highlight>
                          <a:srgbClr val="FFFF00"/>
                        </a:highlight>
                        <a:latin typeface="Calibri"/>
                        <a:ea typeface="Calibri"/>
                        <a:cs typeface="Calibri"/>
                        <a:sym typeface="Calibri"/>
                      </a:endParaRPr>
                    </a:p>
                  </a:txBody>
                  <a:tcPr marT="0" marB="0" marR="25950" marL="25950"/>
                </a:tc>
              </a:tr>
              <a:tr h="203550">
                <a:tc>
                  <a:txBody>
                    <a:bodyPr/>
                    <a:lstStyle/>
                    <a:p>
                      <a:pPr indent="0" lvl="0" marL="0" marR="0" rtl="0" algn="l">
                        <a:lnSpc>
                          <a:spcPct val="107000"/>
                        </a:lnSpc>
                        <a:spcBef>
                          <a:spcPts val="0"/>
                        </a:spcBef>
                        <a:spcAft>
                          <a:spcPts val="0"/>
                        </a:spcAft>
                        <a:buNone/>
                      </a:pPr>
                      <a:r>
                        <a:rPr lang="en-US" sz="1050"/>
                        <a:t>14M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1.46</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60.89%</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28M</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1.22</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62.83%</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solidFill>
                      <a:srgbClr val="7030A0"/>
                    </a:solidFill>
                  </a:tcPr>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25950" marL="25950"/>
                </a:tc>
              </a:tr>
            </a:tbl>
          </a:graphicData>
        </a:graphic>
      </p:graphicFrame>
      <p:pic>
        <p:nvPicPr>
          <p:cNvPr id="213" name="Google Shape;213;p7"/>
          <p:cNvPicPr preferRelativeResize="0"/>
          <p:nvPr/>
        </p:nvPicPr>
        <p:blipFill rotWithShape="1">
          <a:blip r:embed="rId3">
            <a:alphaModFix/>
          </a:blip>
          <a:srcRect b="0" l="0" r="0" t="0"/>
          <a:stretch/>
        </p:blipFill>
        <p:spPr>
          <a:xfrm>
            <a:off x="417072" y="1644623"/>
            <a:ext cx="5325270" cy="1986344"/>
          </a:xfrm>
          <a:prstGeom prst="rect">
            <a:avLst/>
          </a:prstGeom>
          <a:noFill/>
          <a:ln>
            <a:noFill/>
          </a:ln>
        </p:spPr>
      </p:pic>
      <p:pic>
        <p:nvPicPr>
          <p:cNvPr id="214" name="Google Shape;214;p7"/>
          <p:cNvPicPr preferRelativeResize="0"/>
          <p:nvPr/>
        </p:nvPicPr>
        <p:blipFill rotWithShape="1">
          <a:blip r:embed="rId4">
            <a:alphaModFix/>
          </a:blip>
          <a:srcRect b="0" l="0" r="0" t="0"/>
          <a:stretch/>
        </p:blipFill>
        <p:spPr>
          <a:xfrm>
            <a:off x="6285391" y="1644624"/>
            <a:ext cx="5584054" cy="1986344"/>
          </a:xfrm>
          <a:prstGeom prst="rect">
            <a:avLst/>
          </a:prstGeom>
          <a:noFill/>
          <a:ln>
            <a:noFill/>
          </a:ln>
        </p:spPr>
      </p:pic>
      <p:sp>
        <p:nvSpPr>
          <p:cNvPr id="215" name="Google Shape;215;p7"/>
          <p:cNvSpPr txBox="1"/>
          <p:nvPr/>
        </p:nvSpPr>
        <p:spPr>
          <a:xfrm>
            <a:off x="-2" y="5868140"/>
            <a:ext cx="11549700" cy="741300"/>
          </a:xfrm>
          <a:prstGeom prst="rect">
            <a:avLst/>
          </a:prstGeom>
          <a:noFill/>
          <a:ln>
            <a:noFill/>
          </a:ln>
        </p:spPr>
        <p:txBody>
          <a:bodyPr anchorCtr="0" anchor="t" bIns="45700" lIns="91425" spcFirstLastPara="1" rIns="91425" wrap="square" tIns="45700">
            <a:noAutofit/>
          </a:bodyPr>
          <a:lstStyle/>
          <a:p>
            <a:pPr indent="-458978" lvl="0" marL="457200" marR="0" rtl="0" algn="l">
              <a:lnSpc>
                <a:spcPct val="101000"/>
              </a:lnSpc>
              <a:spcBef>
                <a:spcPts val="0"/>
              </a:spcBef>
              <a:spcAft>
                <a:spcPts val="0"/>
              </a:spcAft>
              <a:buClr>
                <a:schemeClr val="dk2"/>
              </a:buClr>
              <a:buSzPts val="1500"/>
              <a:buFont typeface="Arial"/>
              <a:buChar char="•"/>
            </a:pPr>
            <a:r>
              <a:rPr lang="en-US" sz="1500">
                <a:solidFill>
                  <a:schemeClr val="dk2"/>
                </a:solidFill>
                <a:latin typeface="Libre Franklin Medium"/>
                <a:ea typeface="Libre Franklin Medium"/>
                <a:cs typeface="Libre Franklin Medium"/>
                <a:sym typeface="Libre Franklin Medium"/>
              </a:rPr>
              <a:t>All models was trained for 8 hours (8 epochs for CNN, 4 epochs for LSTM)</a:t>
            </a:r>
            <a:endParaRPr sz="1500">
              <a:solidFill>
                <a:schemeClr val="dk2"/>
              </a:solidFill>
            </a:endParaRPr>
          </a:p>
          <a:p>
            <a:pPr indent="-458978" lvl="0" marL="457200" marR="0" rtl="0" algn="l">
              <a:lnSpc>
                <a:spcPct val="101000"/>
              </a:lnSpc>
              <a:spcBef>
                <a:spcPts val="1400"/>
              </a:spcBef>
              <a:spcAft>
                <a:spcPts val="0"/>
              </a:spcAft>
              <a:buClr>
                <a:schemeClr val="dk2"/>
              </a:buClr>
              <a:buSzPts val="1500"/>
              <a:buFont typeface="Arial"/>
              <a:buChar char="•"/>
            </a:pPr>
            <a:r>
              <a:rPr lang="en-US" sz="1500">
                <a:solidFill>
                  <a:schemeClr val="dk2"/>
                </a:solidFill>
                <a:latin typeface="Libre Franklin Medium"/>
                <a:ea typeface="Libre Franklin Medium"/>
                <a:cs typeface="Libre Franklin Medium"/>
                <a:sym typeface="Libre Franklin Medium"/>
              </a:rPr>
              <a:t>Evaluated every 2M samples for CNN and 90k samples for LSTM</a:t>
            </a:r>
            <a:endParaRPr sz="1500">
              <a:solidFill>
                <a:schemeClr val="dk2"/>
              </a:solidFill>
            </a:endParaRPr>
          </a:p>
          <a:p>
            <a:pPr indent="-363728" lvl="0" marL="457200" marR="0" rtl="0" algn="l">
              <a:lnSpc>
                <a:spcPct val="101000"/>
              </a:lnSpc>
              <a:spcBef>
                <a:spcPts val="1400"/>
              </a:spcBef>
              <a:spcAft>
                <a:spcPts val="0"/>
              </a:spcAft>
              <a:buClr>
                <a:schemeClr val="dk1"/>
              </a:buClr>
              <a:buSzPts val="1900"/>
              <a:buFont typeface="Arial"/>
              <a:buNone/>
            </a:pPr>
            <a:r>
              <a:t/>
            </a:r>
            <a:endParaRPr sz="1500">
              <a:solidFill>
                <a:schemeClr val="dk2"/>
              </a:solidFill>
              <a:latin typeface="Libre Franklin Medium"/>
              <a:ea typeface="Libre Franklin Medium"/>
              <a:cs typeface="Libre Franklin Medium"/>
              <a:sym typeface="Libre Franklin Medium"/>
            </a:endParaRPr>
          </a:p>
          <a:p>
            <a:pPr indent="-363728" lvl="0" marL="457200" marR="0" rtl="0" algn="l">
              <a:lnSpc>
                <a:spcPct val="101000"/>
              </a:lnSpc>
              <a:spcBef>
                <a:spcPts val="1400"/>
              </a:spcBef>
              <a:spcAft>
                <a:spcPts val="0"/>
              </a:spcAft>
              <a:buClr>
                <a:schemeClr val="dk1"/>
              </a:buClr>
              <a:buSzPts val="1900"/>
              <a:buFont typeface="Arial"/>
              <a:buNone/>
            </a:pPr>
            <a:r>
              <a:t/>
            </a:r>
            <a:endParaRPr sz="1500">
              <a:solidFill>
                <a:schemeClr val="dk2"/>
              </a:solidFill>
              <a:latin typeface="Libre Franklin Medium"/>
              <a:ea typeface="Libre Franklin Medium"/>
              <a:cs typeface="Libre Franklin Medium"/>
              <a:sym typeface="Libre Franklin Medium"/>
            </a:endParaRPr>
          </a:p>
        </p:txBody>
      </p:sp>
      <p:graphicFrame>
        <p:nvGraphicFramePr>
          <p:cNvPr id="216" name="Google Shape;216;p7"/>
          <p:cNvGraphicFramePr/>
          <p:nvPr/>
        </p:nvGraphicFramePr>
        <p:xfrm>
          <a:off x="6251921" y="3890103"/>
          <a:ext cx="3000000" cy="3000000"/>
        </p:xfrm>
        <a:graphic>
          <a:graphicData uri="http://schemas.openxmlformats.org/drawingml/2006/table">
            <a:tbl>
              <a:tblPr bandRow="1" firstCol="1" firstRow="1">
                <a:noFill/>
                <a:tableStyleId>{0A84A2C2-FEE9-4458-BC72-FAD7678C6769}</a:tableStyleId>
              </a:tblPr>
              <a:tblGrid>
                <a:gridCol w="418475"/>
                <a:gridCol w="627700"/>
                <a:gridCol w="592825"/>
                <a:gridCol w="337150"/>
                <a:gridCol w="470525"/>
                <a:gridCol w="630325"/>
                <a:gridCol w="594800"/>
                <a:gridCol w="337150"/>
                <a:gridCol w="523775"/>
                <a:gridCol w="656950"/>
                <a:gridCol w="688375"/>
              </a:tblGrid>
              <a:tr h="455950">
                <a:tc>
                  <a:txBody>
                    <a:bodyPr/>
                    <a:lstStyle/>
                    <a:p>
                      <a:pPr indent="0" lvl="0" marL="0" marR="0" rtl="0" algn="l">
                        <a:lnSpc>
                          <a:spcPct val="107000"/>
                        </a:lnSpc>
                        <a:spcBef>
                          <a:spcPts val="0"/>
                        </a:spcBef>
                        <a:spcAft>
                          <a:spcPts val="0"/>
                        </a:spcAft>
                        <a:buNone/>
                      </a:pPr>
                      <a:r>
                        <a:rPr lang="en-US" sz="1050" u="sng"/>
                        <a:t>Step</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u="sng"/>
                        <a:t>Val Loss</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u="sng"/>
                        <a:t>Val Acc</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t/>
                      </a:r>
                      <a:endParaRPr sz="1050" u="none" strike="noStrike"/>
                    </a:p>
                    <a:p>
                      <a:pPr indent="0" lvl="0" marL="0" marR="0" rtl="0" algn="l">
                        <a:lnSpc>
                          <a:spcPct val="107000"/>
                        </a:lnSpc>
                        <a:spcBef>
                          <a:spcPts val="0"/>
                        </a:spcBef>
                        <a:spcAft>
                          <a:spcPts val="0"/>
                        </a:spcAft>
                        <a:buNone/>
                      </a:pPr>
                      <a:r>
                        <a:t/>
                      </a:r>
                      <a:endParaRPr sz="1050">
                        <a:latin typeface="Calibri"/>
                        <a:ea typeface="Calibri"/>
                        <a:cs typeface="Calibri"/>
                        <a:sym typeface="Calibri"/>
                      </a:endParaRPr>
                    </a:p>
                  </a:txBody>
                  <a:tcPr marT="0" marB="0" marR="68575" marL="68575">
                    <a:solidFill>
                      <a:srgbClr val="7030A0"/>
                    </a:solidFill>
                  </a:tcPr>
                </a:tc>
                <a:tc>
                  <a:txBody>
                    <a:bodyPr/>
                    <a:lstStyle/>
                    <a:p>
                      <a:pPr indent="0" lvl="0" marL="0" marR="0" rtl="0" algn="l">
                        <a:lnSpc>
                          <a:spcPct val="107000"/>
                        </a:lnSpc>
                        <a:spcBef>
                          <a:spcPts val="0"/>
                        </a:spcBef>
                        <a:spcAft>
                          <a:spcPts val="0"/>
                        </a:spcAft>
                        <a:buNone/>
                      </a:pPr>
                      <a:r>
                        <a:rPr lang="en-US" sz="1050" u="sng"/>
                        <a:t>Step</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u="sng"/>
                        <a:t>Val Loss</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u="sng"/>
                        <a:t>Val Acc</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u="none" strike="noStrike"/>
                        <a:t> </a:t>
                      </a:r>
                      <a:endParaRPr sz="1050">
                        <a:latin typeface="Calibri"/>
                        <a:ea typeface="Calibri"/>
                        <a:cs typeface="Calibri"/>
                        <a:sym typeface="Calibri"/>
                      </a:endParaRPr>
                    </a:p>
                  </a:txBody>
                  <a:tcPr marT="0" marB="0" marR="68575" marL="68575">
                    <a:solidFill>
                      <a:srgbClr val="7030A0"/>
                    </a:solidFill>
                  </a:tcPr>
                </a:tc>
                <a:tc>
                  <a:txBody>
                    <a:bodyPr/>
                    <a:lstStyle/>
                    <a:p>
                      <a:pPr indent="0" lvl="0" marL="0" marR="0" rtl="0" algn="l">
                        <a:lnSpc>
                          <a:spcPct val="107000"/>
                        </a:lnSpc>
                        <a:spcBef>
                          <a:spcPts val="0"/>
                        </a:spcBef>
                        <a:spcAft>
                          <a:spcPts val="0"/>
                        </a:spcAft>
                        <a:buNone/>
                      </a:pPr>
                      <a:r>
                        <a:rPr lang="en-US" sz="1050" u="sng"/>
                        <a:t>Step</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u="sng"/>
                        <a:t>Val Loss</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u="sng"/>
                        <a:t>Val Acc</a:t>
                      </a:r>
                      <a:endParaRPr sz="1050">
                        <a:latin typeface="Calibri"/>
                        <a:ea typeface="Calibri"/>
                        <a:cs typeface="Calibri"/>
                        <a:sym typeface="Calibri"/>
                      </a:endParaRPr>
                    </a:p>
                  </a:txBody>
                  <a:tcPr marT="0" marB="0" marR="68575" marL="68575"/>
                </a:tc>
              </a:tr>
              <a:tr h="455950">
                <a:tc>
                  <a:txBody>
                    <a:bodyPr/>
                    <a:lstStyle/>
                    <a:p>
                      <a:pPr indent="0" lvl="0" marL="0" marR="0" rtl="0" algn="l">
                        <a:lnSpc>
                          <a:spcPct val="107000"/>
                        </a:lnSpc>
                        <a:spcBef>
                          <a:spcPts val="0"/>
                        </a:spcBef>
                        <a:spcAft>
                          <a:spcPts val="0"/>
                        </a:spcAft>
                        <a:buNone/>
                      </a:pPr>
                      <a:r>
                        <a:rPr lang="en-US" sz="1050"/>
                        <a:t>30k</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1.52</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55.28%</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68575" marL="68575">
                    <a:solidFill>
                      <a:srgbClr val="7030A0"/>
                    </a:solidFill>
                  </a:tcPr>
                </a:tc>
                <a:tc>
                  <a:txBody>
                    <a:bodyPr/>
                    <a:lstStyle/>
                    <a:p>
                      <a:pPr indent="0" lvl="0" marL="0" marR="0" rtl="0" algn="l">
                        <a:lnSpc>
                          <a:spcPct val="107000"/>
                        </a:lnSpc>
                        <a:spcBef>
                          <a:spcPts val="0"/>
                        </a:spcBef>
                        <a:spcAft>
                          <a:spcPts val="0"/>
                        </a:spcAft>
                        <a:buNone/>
                      </a:pPr>
                      <a:r>
                        <a:rPr lang="en-US" sz="1050"/>
                        <a:t>120k</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1.29</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61.46%</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68575" marL="68575">
                    <a:solidFill>
                      <a:srgbClr val="7030A0"/>
                    </a:solidFill>
                  </a:tcPr>
                </a:tc>
                <a:tc>
                  <a:txBody>
                    <a:bodyPr/>
                    <a:lstStyle/>
                    <a:p>
                      <a:pPr indent="0" lvl="0" marL="0" marR="0" rtl="0" algn="l">
                        <a:lnSpc>
                          <a:spcPct val="107000"/>
                        </a:lnSpc>
                        <a:spcBef>
                          <a:spcPts val="0"/>
                        </a:spcBef>
                        <a:spcAft>
                          <a:spcPts val="0"/>
                        </a:spcAft>
                        <a:buNone/>
                      </a:pPr>
                      <a:r>
                        <a:rPr lang="en-US" sz="1050"/>
                        <a:t>210k</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1.24</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62.91%</a:t>
                      </a:r>
                      <a:endParaRPr sz="1050">
                        <a:latin typeface="Calibri"/>
                        <a:ea typeface="Calibri"/>
                        <a:cs typeface="Calibri"/>
                        <a:sym typeface="Calibri"/>
                      </a:endParaRPr>
                    </a:p>
                  </a:txBody>
                  <a:tcPr marT="0" marB="0" marR="68575" marL="68575"/>
                </a:tc>
              </a:tr>
              <a:tr h="455950">
                <a:tc>
                  <a:txBody>
                    <a:bodyPr/>
                    <a:lstStyle/>
                    <a:p>
                      <a:pPr indent="0" lvl="0" marL="0" marR="0" rtl="0" algn="l">
                        <a:lnSpc>
                          <a:spcPct val="107000"/>
                        </a:lnSpc>
                        <a:spcBef>
                          <a:spcPts val="0"/>
                        </a:spcBef>
                        <a:spcAft>
                          <a:spcPts val="0"/>
                        </a:spcAft>
                        <a:buNone/>
                      </a:pPr>
                      <a:r>
                        <a:rPr lang="en-US" sz="1050"/>
                        <a:t>60k</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1.39</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58.97%</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68575" marL="68575">
                    <a:solidFill>
                      <a:srgbClr val="7030A0"/>
                    </a:solidFill>
                  </a:tcPr>
                </a:tc>
                <a:tc>
                  <a:txBody>
                    <a:bodyPr/>
                    <a:lstStyle/>
                    <a:p>
                      <a:pPr indent="0" lvl="0" marL="0" marR="0" rtl="0" algn="l">
                        <a:lnSpc>
                          <a:spcPct val="107000"/>
                        </a:lnSpc>
                        <a:spcBef>
                          <a:spcPts val="0"/>
                        </a:spcBef>
                        <a:spcAft>
                          <a:spcPts val="0"/>
                        </a:spcAft>
                        <a:buNone/>
                      </a:pPr>
                      <a:r>
                        <a:rPr lang="en-US" sz="1050"/>
                        <a:t>150k</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1.27</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62.14%</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68575" marL="68575">
                    <a:solidFill>
                      <a:srgbClr val="7030A0"/>
                    </a:solidFill>
                  </a:tcPr>
                </a:tc>
                <a:tc>
                  <a:txBody>
                    <a:bodyPr/>
                    <a:lstStyle/>
                    <a:p>
                      <a:pPr indent="0" lvl="0" marL="0" marR="0" rtl="0" algn="l">
                        <a:lnSpc>
                          <a:spcPct val="107000"/>
                        </a:lnSpc>
                        <a:spcBef>
                          <a:spcPts val="0"/>
                        </a:spcBef>
                        <a:spcAft>
                          <a:spcPts val="0"/>
                        </a:spcAft>
                        <a:buNone/>
                      </a:pPr>
                      <a:r>
                        <a:rPr lang="en-US" sz="1050"/>
                        <a:t>240k</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1.23</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63.13%</a:t>
                      </a:r>
                      <a:endParaRPr sz="1050">
                        <a:latin typeface="Calibri"/>
                        <a:ea typeface="Calibri"/>
                        <a:cs typeface="Calibri"/>
                        <a:sym typeface="Calibri"/>
                      </a:endParaRPr>
                    </a:p>
                  </a:txBody>
                  <a:tcPr marT="0" marB="0" marR="68575" marL="68575"/>
                </a:tc>
              </a:tr>
              <a:tr h="455950">
                <a:tc>
                  <a:txBody>
                    <a:bodyPr/>
                    <a:lstStyle/>
                    <a:p>
                      <a:pPr indent="0" lvl="0" marL="0" marR="0" rtl="0" algn="l">
                        <a:lnSpc>
                          <a:spcPct val="107000"/>
                        </a:lnSpc>
                        <a:spcBef>
                          <a:spcPts val="0"/>
                        </a:spcBef>
                        <a:spcAft>
                          <a:spcPts val="0"/>
                        </a:spcAft>
                        <a:buNone/>
                      </a:pPr>
                      <a:r>
                        <a:rPr lang="en-US" sz="1050"/>
                        <a:t>90k</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1.33</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60.49%</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68575" marL="68575">
                    <a:solidFill>
                      <a:srgbClr val="7030A0"/>
                    </a:solidFill>
                  </a:tcPr>
                </a:tc>
                <a:tc>
                  <a:txBody>
                    <a:bodyPr/>
                    <a:lstStyle/>
                    <a:p>
                      <a:pPr indent="0" lvl="0" marL="0" marR="0" rtl="0" algn="l">
                        <a:lnSpc>
                          <a:spcPct val="107000"/>
                        </a:lnSpc>
                        <a:spcBef>
                          <a:spcPts val="0"/>
                        </a:spcBef>
                        <a:spcAft>
                          <a:spcPts val="0"/>
                        </a:spcAft>
                        <a:buNone/>
                      </a:pPr>
                      <a:r>
                        <a:rPr lang="en-US" sz="1050"/>
                        <a:t>180k</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1.25</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62.57%</a:t>
                      </a:r>
                      <a:endParaRPr sz="1050">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t> </a:t>
                      </a:r>
                      <a:endParaRPr sz="1050">
                        <a:latin typeface="Calibri"/>
                        <a:ea typeface="Calibri"/>
                        <a:cs typeface="Calibri"/>
                        <a:sym typeface="Calibri"/>
                      </a:endParaRPr>
                    </a:p>
                  </a:txBody>
                  <a:tcPr marT="0" marB="0" marR="68575" marL="68575">
                    <a:solidFill>
                      <a:srgbClr val="7030A0"/>
                    </a:solidFill>
                  </a:tcPr>
                </a:tc>
                <a:tc>
                  <a:txBody>
                    <a:bodyPr/>
                    <a:lstStyle/>
                    <a:p>
                      <a:pPr indent="0" lvl="0" marL="0" marR="0" rtl="0" algn="l">
                        <a:lnSpc>
                          <a:spcPct val="107000"/>
                        </a:lnSpc>
                        <a:spcBef>
                          <a:spcPts val="0"/>
                        </a:spcBef>
                        <a:spcAft>
                          <a:spcPts val="0"/>
                        </a:spcAft>
                        <a:buNone/>
                      </a:pPr>
                      <a:r>
                        <a:rPr lang="en-US" sz="1050">
                          <a:highlight>
                            <a:srgbClr val="FFFF00"/>
                          </a:highlight>
                        </a:rPr>
                        <a:t>270k</a:t>
                      </a:r>
                      <a:endParaRPr sz="1050">
                        <a:highlight>
                          <a:srgbClr val="FFFF00"/>
                        </a:highlight>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highlight>
                            <a:srgbClr val="FFFF00"/>
                          </a:highlight>
                        </a:rPr>
                        <a:t>1.20</a:t>
                      </a:r>
                      <a:endParaRPr sz="1050">
                        <a:highlight>
                          <a:srgbClr val="FFFF00"/>
                        </a:highlight>
                        <a:latin typeface="Calibri"/>
                        <a:ea typeface="Calibri"/>
                        <a:cs typeface="Calibri"/>
                        <a:sym typeface="Calibri"/>
                      </a:endParaRPr>
                    </a:p>
                  </a:txBody>
                  <a:tcPr marT="0" marB="0" marR="68575" marL="68575"/>
                </a:tc>
                <a:tc>
                  <a:txBody>
                    <a:bodyPr/>
                    <a:lstStyle/>
                    <a:p>
                      <a:pPr indent="0" lvl="0" marL="0" marR="0" rtl="0" algn="l">
                        <a:lnSpc>
                          <a:spcPct val="107000"/>
                        </a:lnSpc>
                        <a:spcBef>
                          <a:spcPts val="0"/>
                        </a:spcBef>
                        <a:spcAft>
                          <a:spcPts val="0"/>
                        </a:spcAft>
                        <a:buNone/>
                      </a:pPr>
                      <a:r>
                        <a:rPr lang="en-US" sz="1050">
                          <a:highlight>
                            <a:srgbClr val="FFFF00"/>
                          </a:highlight>
                        </a:rPr>
                        <a:t>63.35%</a:t>
                      </a:r>
                      <a:endParaRPr sz="1050">
                        <a:highlight>
                          <a:srgbClr val="FFFF00"/>
                        </a:highlight>
                        <a:latin typeface="Calibri"/>
                        <a:ea typeface="Calibri"/>
                        <a:cs typeface="Calibri"/>
                        <a:sym typeface="Calibri"/>
                      </a:endParaRPr>
                    </a:p>
                  </a:txBody>
                  <a:tcPr marT="0" marB="0" marR="68575" marL="68575"/>
                </a:tc>
              </a:tr>
            </a:tbl>
          </a:graphicData>
        </a:graphic>
      </p:graphicFrame>
      <p:sp>
        <p:nvSpPr>
          <p:cNvPr id="217" name="Google Shape;217;p7"/>
          <p:cNvSpPr txBox="1"/>
          <p:nvPr/>
        </p:nvSpPr>
        <p:spPr>
          <a:xfrm>
            <a:off x="2469221" y="1084409"/>
            <a:ext cx="2077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u="sng">
                <a:solidFill>
                  <a:schemeClr val="lt1"/>
                </a:solidFill>
                <a:latin typeface="Libre Franklin Medium"/>
                <a:ea typeface="Libre Franklin Medium"/>
                <a:cs typeface="Libre Franklin Medium"/>
                <a:sym typeface="Libre Franklin Medium"/>
              </a:rPr>
              <a:t>Model1 - CNN</a:t>
            </a:r>
            <a:endParaRPr/>
          </a:p>
        </p:txBody>
      </p:sp>
      <p:sp>
        <p:nvSpPr>
          <p:cNvPr id="218" name="Google Shape;218;p7"/>
          <p:cNvSpPr txBox="1"/>
          <p:nvPr/>
        </p:nvSpPr>
        <p:spPr>
          <a:xfrm>
            <a:off x="8070013" y="1084425"/>
            <a:ext cx="2014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u="sng">
                <a:solidFill>
                  <a:schemeClr val="lt1"/>
                </a:solidFill>
                <a:latin typeface="Libre Franklin Medium"/>
                <a:ea typeface="Libre Franklin Medium"/>
                <a:cs typeface="Libre Franklin Medium"/>
                <a:sym typeface="Libre Franklin Medium"/>
              </a:rPr>
              <a:t>Model2 - LSTM</a:t>
            </a:r>
            <a:endParaRPr/>
          </a:p>
        </p:txBody>
      </p:sp>
      <p:pic>
        <p:nvPicPr>
          <p:cNvPr id="219" name="Google Shape;219;p7"/>
          <p:cNvPicPr preferRelativeResize="0"/>
          <p:nvPr/>
        </p:nvPicPr>
        <p:blipFill>
          <a:blip r:embed="rId5">
            <a:alphaModFix/>
          </a:blip>
          <a:stretch>
            <a:fillRect/>
          </a:stretch>
        </p:blipFill>
        <p:spPr>
          <a:xfrm>
            <a:off x="10501925" y="0"/>
            <a:ext cx="1690075" cy="1257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2a2b1ee7bc6_1_45"/>
          <p:cNvSpPr txBox="1"/>
          <p:nvPr>
            <p:ph type="title"/>
          </p:nvPr>
        </p:nvSpPr>
        <p:spPr>
          <a:xfrm>
            <a:off x="243200" y="317825"/>
            <a:ext cx="10268700" cy="1196400"/>
          </a:xfrm>
          <a:prstGeom prst="rect">
            <a:avLst/>
          </a:prstGeom>
          <a:noFill/>
          <a:ln>
            <a:noFill/>
          </a:ln>
        </p:spPr>
        <p:txBody>
          <a:bodyPr anchorCtr="0" anchor="ctr" bIns="45700" lIns="91425" spcFirstLastPara="1" rIns="91425" wrap="square" tIns="45700">
            <a:normAutofit fontScale="90000"/>
          </a:bodyPr>
          <a:lstStyle/>
          <a:p>
            <a:pPr indent="0" lvl="0" marL="457200" rtl="0" algn="l">
              <a:lnSpc>
                <a:spcPct val="150000"/>
              </a:lnSpc>
              <a:spcBef>
                <a:spcPts val="1100"/>
              </a:spcBef>
              <a:spcAft>
                <a:spcPts val="0"/>
              </a:spcAft>
              <a:buNone/>
            </a:pPr>
            <a:r>
              <a:rPr lang="en-US" sz="3300"/>
              <a:t>Captioning LSTM model (Image-only Encoder)</a:t>
            </a:r>
            <a:endParaRPr sz="3300">
              <a:latin typeface="Lato"/>
              <a:ea typeface="Lato"/>
              <a:cs typeface="Lato"/>
              <a:sym typeface="Lato"/>
            </a:endParaRPr>
          </a:p>
          <a:p>
            <a:pPr indent="0" lvl="0" marL="0" rtl="0" algn="l">
              <a:lnSpc>
                <a:spcPct val="90000"/>
              </a:lnSpc>
              <a:spcBef>
                <a:spcPts val="0"/>
              </a:spcBef>
              <a:spcAft>
                <a:spcPts val="0"/>
              </a:spcAft>
              <a:buClr>
                <a:schemeClr val="lt1"/>
              </a:buClr>
              <a:buSzPct val="146666"/>
              <a:buFont typeface="Libre Franklin"/>
              <a:buNone/>
            </a:pPr>
            <a:r>
              <a:t/>
            </a:r>
            <a:endParaRPr sz="4500"/>
          </a:p>
        </p:txBody>
      </p:sp>
      <p:sp>
        <p:nvSpPr>
          <p:cNvPr id="225" name="Google Shape;225;g2a2b1ee7bc6_1_45"/>
          <p:cNvSpPr txBox="1"/>
          <p:nvPr>
            <p:ph idx="1" type="body"/>
          </p:nvPr>
        </p:nvSpPr>
        <p:spPr>
          <a:xfrm>
            <a:off x="243200" y="1294425"/>
            <a:ext cx="11314800" cy="48870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1100"/>
              </a:spcBef>
              <a:spcAft>
                <a:spcPts val="0"/>
              </a:spcAft>
              <a:buNone/>
            </a:pPr>
            <a:r>
              <a:rPr b="1" lang="en-US" sz="1800">
                <a:solidFill>
                  <a:schemeClr val="dk2"/>
                </a:solidFill>
              </a:rPr>
              <a:t>           Encoder - </a:t>
            </a:r>
            <a:r>
              <a:rPr lang="en-US" sz="1800">
                <a:solidFill>
                  <a:schemeClr val="dk2"/>
                </a:solidFill>
              </a:rPr>
              <a:t>Image only —------&gt;  Pre-trained on ImageNet, ResNet-50 </a:t>
            </a:r>
            <a:endParaRPr sz="1800">
              <a:solidFill>
                <a:schemeClr val="dk2"/>
              </a:solidFill>
            </a:endParaRPr>
          </a:p>
          <a:p>
            <a:pPr indent="0" lvl="0" marL="457200" rtl="0" algn="l">
              <a:lnSpc>
                <a:spcPct val="150000"/>
              </a:lnSpc>
              <a:spcBef>
                <a:spcPts val="1100"/>
              </a:spcBef>
              <a:spcAft>
                <a:spcPts val="0"/>
              </a:spcAft>
              <a:buNone/>
            </a:pPr>
            <a:r>
              <a:rPr b="1" lang="en-US" sz="1800">
                <a:solidFill>
                  <a:schemeClr val="dk2"/>
                </a:solidFill>
              </a:rPr>
              <a:t>Decoder</a:t>
            </a:r>
            <a:r>
              <a:rPr lang="en-US" sz="1800">
                <a:solidFill>
                  <a:schemeClr val="dk2"/>
                </a:solidFill>
              </a:rPr>
              <a:t> - Multi-layer LSTM —-----&gt; Learned Word Embeddings —-&gt; Training using teacher forcing - Inference - step by step predictions</a:t>
            </a:r>
            <a:endParaRPr sz="1800">
              <a:solidFill>
                <a:schemeClr val="dk2"/>
              </a:solidFill>
            </a:endParaRPr>
          </a:p>
          <a:p>
            <a:pPr indent="0" lvl="0" marL="457200" rtl="0" algn="l">
              <a:lnSpc>
                <a:spcPct val="150000"/>
              </a:lnSpc>
              <a:spcBef>
                <a:spcPts val="1100"/>
              </a:spcBef>
              <a:spcAft>
                <a:spcPts val="0"/>
              </a:spcAft>
              <a:buNone/>
            </a:pPr>
            <a:r>
              <a:t/>
            </a:r>
            <a:endParaRPr b="1" sz="1800">
              <a:solidFill>
                <a:schemeClr val="dk2"/>
              </a:solidFill>
            </a:endParaRPr>
          </a:p>
          <a:p>
            <a:pPr indent="0" lvl="0" marL="457200" rtl="0" algn="l">
              <a:lnSpc>
                <a:spcPct val="150000"/>
              </a:lnSpc>
              <a:spcBef>
                <a:spcPts val="1100"/>
              </a:spcBef>
              <a:spcAft>
                <a:spcPts val="0"/>
              </a:spcAft>
              <a:buNone/>
            </a:pPr>
            <a:r>
              <a:t/>
            </a:r>
            <a:endParaRPr sz="1800">
              <a:solidFill>
                <a:schemeClr val="dk2"/>
              </a:solidFill>
            </a:endParaRPr>
          </a:p>
          <a:p>
            <a:pPr indent="0" lvl="0" marL="165100" rtl="0" algn="l">
              <a:lnSpc>
                <a:spcPct val="101000"/>
              </a:lnSpc>
              <a:spcBef>
                <a:spcPts val="1400"/>
              </a:spcBef>
              <a:spcAft>
                <a:spcPts val="0"/>
              </a:spcAft>
              <a:buClr>
                <a:schemeClr val="dk1"/>
              </a:buClr>
              <a:buSzPts val="2600"/>
              <a:buFont typeface="Arial"/>
              <a:buNone/>
            </a:pPr>
            <a:r>
              <a:t/>
            </a:r>
            <a:endParaRPr sz="1800">
              <a:solidFill>
                <a:schemeClr val="dk2"/>
              </a:solidFill>
            </a:endParaRPr>
          </a:p>
        </p:txBody>
      </p:sp>
      <p:pic>
        <p:nvPicPr>
          <p:cNvPr id="226" name="Google Shape;226;g2a2b1ee7bc6_1_45"/>
          <p:cNvPicPr preferRelativeResize="0"/>
          <p:nvPr/>
        </p:nvPicPr>
        <p:blipFill>
          <a:blip r:embed="rId3">
            <a:alphaModFix/>
          </a:blip>
          <a:stretch>
            <a:fillRect/>
          </a:stretch>
        </p:blipFill>
        <p:spPr>
          <a:xfrm>
            <a:off x="10511900" y="0"/>
            <a:ext cx="1639950" cy="1270650"/>
          </a:xfrm>
          <a:prstGeom prst="rect">
            <a:avLst/>
          </a:prstGeom>
          <a:noFill/>
          <a:ln>
            <a:noFill/>
          </a:ln>
        </p:spPr>
      </p:pic>
      <p:pic>
        <p:nvPicPr>
          <p:cNvPr id="227" name="Google Shape;227;g2a2b1ee7bc6_1_45"/>
          <p:cNvPicPr preferRelativeResize="0"/>
          <p:nvPr/>
        </p:nvPicPr>
        <p:blipFill>
          <a:blip r:embed="rId4">
            <a:alphaModFix/>
          </a:blip>
          <a:stretch>
            <a:fillRect/>
          </a:stretch>
        </p:blipFill>
        <p:spPr>
          <a:xfrm>
            <a:off x="704275" y="2736275"/>
            <a:ext cx="10853724" cy="39531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2a2b1ee7bc6_1_52"/>
          <p:cNvSpPr txBox="1"/>
          <p:nvPr>
            <p:ph type="title"/>
          </p:nvPr>
        </p:nvSpPr>
        <p:spPr>
          <a:xfrm>
            <a:off x="243200" y="193875"/>
            <a:ext cx="10268700" cy="882900"/>
          </a:xfrm>
          <a:prstGeom prst="rect">
            <a:avLst/>
          </a:prstGeom>
          <a:noFill/>
          <a:ln>
            <a:noFill/>
          </a:ln>
        </p:spPr>
        <p:txBody>
          <a:bodyPr anchorCtr="0" anchor="ctr" bIns="45700" lIns="91425" spcFirstLastPara="1" rIns="91425" wrap="square" tIns="45700">
            <a:normAutofit/>
          </a:bodyPr>
          <a:lstStyle/>
          <a:p>
            <a:pPr indent="0" lvl="0" marL="457200" rtl="0" algn="l">
              <a:lnSpc>
                <a:spcPct val="150000"/>
              </a:lnSpc>
              <a:spcBef>
                <a:spcPts val="1100"/>
              </a:spcBef>
              <a:spcAft>
                <a:spcPts val="0"/>
              </a:spcAft>
              <a:buNone/>
            </a:pPr>
            <a:r>
              <a:rPr lang="en-US" sz="3000"/>
              <a:t>Captioning LSTM model (Image-label encoder)</a:t>
            </a:r>
            <a:endParaRPr sz="3000"/>
          </a:p>
        </p:txBody>
      </p:sp>
      <p:sp>
        <p:nvSpPr>
          <p:cNvPr id="233" name="Google Shape;233;g2a2b1ee7bc6_1_52"/>
          <p:cNvSpPr txBox="1"/>
          <p:nvPr>
            <p:ph idx="1" type="body"/>
          </p:nvPr>
        </p:nvSpPr>
        <p:spPr>
          <a:xfrm>
            <a:off x="243200" y="1294425"/>
            <a:ext cx="11314800" cy="48870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1100"/>
              </a:spcBef>
              <a:spcAft>
                <a:spcPts val="0"/>
              </a:spcAft>
              <a:buNone/>
            </a:pPr>
            <a:r>
              <a:rPr b="1" lang="en-US" sz="1800">
                <a:solidFill>
                  <a:schemeClr val="dk2"/>
                </a:solidFill>
              </a:rPr>
              <a:t>Encoder</a:t>
            </a:r>
            <a:r>
              <a:rPr lang="en-US" sz="1800">
                <a:solidFill>
                  <a:schemeClr val="dk2"/>
                </a:solidFill>
              </a:rPr>
              <a:t> - Image only + meme text label —--&gt;  Concatenate image and average label embeddings fed through        a Linear layer</a:t>
            </a:r>
            <a:endParaRPr sz="1800">
              <a:solidFill>
                <a:schemeClr val="dk2"/>
              </a:solidFill>
            </a:endParaRPr>
          </a:p>
          <a:p>
            <a:pPr indent="0" lvl="0" marL="0" rtl="0" algn="l">
              <a:lnSpc>
                <a:spcPct val="150000"/>
              </a:lnSpc>
              <a:spcBef>
                <a:spcPts val="1100"/>
              </a:spcBef>
              <a:spcAft>
                <a:spcPts val="0"/>
              </a:spcAft>
              <a:buNone/>
            </a:pPr>
            <a:r>
              <a:rPr b="1" lang="en-US" sz="1800">
                <a:solidFill>
                  <a:schemeClr val="dk2"/>
                </a:solidFill>
              </a:rPr>
              <a:t>Decoder </a:t>
            </a:r>
            <a:r>
              <a:rPr lang="en-US" sz="1800">
                <a:solidFill>
                  <a:schemeClr val="dk2"/>
                </a:solidFill>
              </a:rPr>
              <a:t>- Multi - Layer LSTM —---&gt; the same as in previous case</a:t>
            </a:r>
            <a:endParaRPr sz="1800">
              <a:solidFill>
                <a:schemeClr val="dk2"/>
              </a:solidFill>
            </a:endParaRPr>
          </a:p>
          <a:p>
            <a:pPr indent="0" lvl="0" marL="457200" rtl="0" algn="l">
              <a:lnSpc>
                <a:spcPct val="150000"/>
              </a:lnSpc>
              <a:spcBef>
                <a:spcPts val="1100"/>
              </a:spcBef>
              <a:spcAft>
                <a:spcPts val="0"/>
              </a:spcAft>
              <a:buNone/>
            </a:pPr>
            <a:r>
              <a:t/>
            </a:r>
            <a:endParaRPr sz="1800">
              <a:solidFill>
                <a:schemeClr val="dk2"/>
              </a:solidFill>
            </a:endParaRPr>
          </a:p>
          <a:p>
            <a:pPr indent="0" lvl="0" marL="165100" rtl="0" algn="l">
              <a:lnSpc>
                <a:spcPct val="101000"/>
              </a:lnSpc>
              <a:spcBef>
                <a:spcPts val="1400"/>
              </a:spcBef>
              <a:spcAft>
                <a:spcPts val="0"/>
              </a:spcAft>
              <a:buClr>
                <a:schemeClr val="dk1"/>
              </a:buClr>
              <a:buSzPts val="2600"/>
              <a:buFont typeface="Arial"/>
              <a:buNone/>
            </a:pPr>
            <a:r>
              <a:t/>
            </a:r>
            <a:endParaRPr sz="1800">
              <a:solidFill>
                <a:schemeClr val="dk2"/>
              </a:solidFill>
            </a:endParaRPr>
          </a:p>
        </p:txBody>
      </p:sp>
      <p:pic>
        <p:nvPicPr>
          <p:cNvPr id="234" name="Google Shape;234;g2a2b1ee7bc6_1_52"/>
          <p:cNvPicPr preferRelativeResize="0"/>
          <p:nvPr/>
        </p:nvPicPr>
        <p:blipFill>
          <a:blip r:embed="rId3">
            <a:alphaModFix/>
          </a:blip>
          <a:stretch>
            <a:fillRect/>
          </a:stretch>
        </p:blipFill>
        <p:spPr>
          <a:xfrm>
            <a:off x="10511900" y="0"/>
            <a:ext cx="1639950" cy="1270650"/>
          </a:xfrm>
          <a:prstGeom prst="rect">
            <a:avLst/>
          </a:prstGeom>
          <a:noFill/>
          <a:ln>
            <a:noFill/>
          </a:ln>
        </p:spPr>
      </p:pic>
      <p:pic>
        <p:nvPicPr>
          <p:cNvPr id="235" name="Google Shape;235;g2a2b1ee7bc6_1_52"/>
          <p:cNvPicPr preferRelativeResize="0"/>
          <p:nvPr/>
        </p:nvPicPr>
        <p:blipFill>
          <a:blip r:embed="rId4">
            <a:alphaModFix/>
          </a:blip>
          <a:stretch>
            <a:fillRect/>
          </a:stretch>
        </p:blipFill>
        <p:spPr>
          <a:xfrm>
            <a:off x="461825" y="2690100"/>
            <a:ext cx="11096174" cy="4167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g2a2b1ee7bc6_1_60"/>
          <p:cNvSpPr txBox="1"/>
          <p:nvPr>
            <p:ph type="title"/>
          </p:nvPr>
        </p:nvSpPr>
        <p:spPr>
          <a:xfrm>
            <a:off x="243200" y="306275"/>
            <a:ext cx="10268700" cy="906000"/>
          </a:xfrm>
          <a:prstGeom prst="rect">
            <a:avLst/>
          </a:prstGeom>
          <a:noFill/>
          <a:ln>
            <a:noFill/>
          </a:ln>
        </p:spPr>
        <p:txBody>
          <a:bodyPr anchorCtr="0" anchor="ctr" bIns="45700" lIns="91425" spcFirstLastPara="1" rIns="91425" wrap="square" tIns="45700">
            <a:normAutofit/>
          </a:bodyPr>
          <a:lstStyle/>
          <a:p>
            <a:pPr indent="0" lvl="0" marL="457200" rtl="0" algn="l">
              <a:lnSpc>
                <a:spcPct val="150000"/>
              </a:lnSpc>
              <a:spcBef>
                <a:spcPts val="1100"/>
              </a:spcBef>
              <a:spcAft>
                <a:spcPts val="0"/>
              </a:spcAft>
              <a:buNone/>
            </a:pPr>
            <a:r>
              <a:rPr lang="en-US" sz="3000"/>
              <a:t>Base Captioning Transformer</a:t>
            </a:r>
            <a:endParaRPr sz="3000"/>
          </a:p>
        </p:txBody>
      </p:sp>
      <p:sp>
        <p:nvSpPr>
          <p:cNvPr id="241" name="Google Shape;241;g2a2b1ee7bc6_1_60"/>
          <p:cNvSpPr txBox="1"/>
          <p:nvPr>
            <p:ph idx="1" type="body"/>
          </p:nvPr>
        </p:nvSpPr>
        <p:spPr>
          <a:xfrm>
            <a:off x="243200" y="1294425"/>
            <a:ext cx="11314800" cy="4887000"/>
          </a:xfrm>
          <a:prstGeom prst="rect">
            <a:avLst/>
          </a:prstGeom>
          <a:noFill/>
          <a:ln>
            <a:noFill/>
          </a:ln>
        </p:spPr>
        <p:txBody>
          <a:bodyPr anchorCtr="0" anchor="t" bIns="45700" lIns="91425" spcFirstLastPara="1" rIns="91425" wrap="square" tIns="45700">
            <a:noAutofit/>
          </a:bodyPr>
          <a:lstStyle/>
          <a:p>
            <a:pPr indent="457200" lvl="0" marL="0" rtl="0" algn="l">
              <a:lnSpc>
                <a:spcPct val="150000"/>
              </a:lnSpc>
              <a:spcBef>
                <a:spcPts val="1100"/>
              </a:spcBef>
              <a:spcAft>
                <a:spcPts val="0"/>
              </a:spcAft>
              <a:buNone/>
            </a:pPr>
            <a:r>
              <a:rPr b="1" lang="en-US" sz="1800">
                <a:solidFill>
                  <a:schemeClr val="dk2"/>
                </a:solidFill>
              </a:rPr>
              <a:t>Encoder</a:t>
            </a:r>
            <a:r>
              <a:rPr lang="en-US" sz="1800">
                <a:solidFill>
                  <a:schemeClr val="dk2"/>
                </a:solidFill>
              </a:rPr>
              <a:t> - Image-only Encoder —--&gt; ResNet-50</a:t>
            </a:r>
            <a:endParaRPr sz="1800">
              <a:solidFill>
                <a:schemeClr val="dk2"/>
              </a:solidFill>
            </a:endParaRPr>
          </a:p>
          <a:p>
            <a:pPr indent="457200" lvl="0" marL="0" rtl="0" algn="l">
              <a:lnSpc>
                <a:spcPct val="150000"/>
              </a:lnSpc>
              <a:spcBef>
                <a:spcPts val="1100"/>
              </a:spcBef>
              <a:spcAft>
                <a:spcPts val="0"/>
              </a:spcAft>
              <a:buNone/>
            </a:pPr>
            <a:r>
              <a:rPr b="1" lang="en-US" sz="1800">
                <a:solidFill>
                  <a:schemeClr val="dk2"/>
                </a:solidFill>
              </a:rPr>
              <a:t>Decoder - </a:t>
            </a:r>
            <a:r>
              <a:rPr lang="en-US" sz="1800">
                <a:solidFill>
                  <a:schemeClr val="dk2"/>
                </a:solidFill>
              </a:rPr>
              <a:t>Modified vanilla transformer decoder,</a:t>
            </a:r>
            <a:endParaRPr sz="1800">
              <a:solidFill>
                <a:schemeClr val="dk2"/>
              </a:solidFill>
            </a:endParaRPr>
          </a:p>
          <a:p>
            <a:pPr indent="457200" lvl="0" marL="0" rtl="0" algn="l">
              <a:lnSpc>
                <a:spcPct val="150000"/>
              </a:lnSpc>
              <a:spcBef>
                <a:spcPts val="1100"/>
              </a:spcBef>
              <a:spcAft>
                <a:spcPts val="0"/>
              </a:spcAft>
              <a:buNone/>
            </a:pPr>
            <a:r>
              <a:rPr lang="en-US" sz="1800">
                <a:solidFill>
                  <a:schemeClr val="dk2"/>
                </a:solidFill>
              </a:rPr>
              <a:t>Image embedding is prepended to shifted outputs as </a:t>
            </a:r>
            <a:endParaRPr sz="1800">
              <a:solidFill>
                <a:schemeClr val="dk2"/>
              </a:solidFill>
            </a:endParaRPr>
          </a:p>
          <a:p>
            <a:pPr indent="457200" lvl="0" marL="0" rtl="0" algn="l">
              <a:lnSpc>
                <a:spcPct val="150000"/>
              </a:lnSpc>
              <a:spcBef>
                <a:spcPts val="1100"/>
              </a:spcBef>
              <a:spcAft>
                <a:spcPts val="0"/>
              </a:spcAft>
              <a:buNone/>
            </a:pPr>
            <a:r>
              <a:rPr lang="en-US" sz="1800">
                <a:solidFill>
                  <a:schemeClr val="dk2"/>
                </a:solidFill>
              </a:rPr>
              <a:t>the start token.</a:t>
            </a:r>
            <a:endParaRPr sz="1800">
              <a:solidFill>
                <a:schemeClr val="dk2"/>
              </a:solidFill>
            </a:endParaRPr>
          </a:p>
          <a:p>
            <a:pPr indent="457200" lvl="0" marL="0" rtl="0" algn="l">
              <a:lnSpc>
                <a:spcPct val="150000"/>
              </a:lnSpc>
              <a:spcBef>
                <a:spcPts val="1100"/>
              </a:spcBef>
              <a:spcAft>
                <a:spcPts val="0"/>
              </a:spcAft>
              <a:buNone/>
            </a:pPr>
            <a:r>
              <a:rPr lang="en-US" sz="1800">
                <a:solidFill>
                  <a:schemeClr val="dk2"/>
                </a:solidFill>
              </a:rPr>
              <a:t>Masked multi-head attention and position-wise</a:t>
            </a:r>
            <a:endParaRPr sz="1800">
              <a:solidFill>
                <a:schemeClr val="dk2"/>
              </a:solidFill>
            </a:endParaRPr>
          </a:p>
          <a:p>
            <a:pPr indent="457200" lvl="0" marL="0" rtl="0" algn="l">
              <a:lnSpc>
                <a:spcPct val="150000"/>
              </a:lnSpc>
              <a:spcBef>
                <a:spcPts val="1100"/>
              </a:spcBef>
              <a:spcAft>
                <a:spcPts val="0"/>
              </a:spcAft>
              <a:buNone/>
            </a:pPr>
            <a:r>
              <a:rPr lang="en-US" sz="1800">
                <a:solidFill>
                  <a:schemeClr val="dk2"/>
                </a:solidFill>
              </a:rPr>
              <a:t> feedforward blocks.</a:t>
            </a:r>
            <a:endParaRPr sz="1800">
              <a:solidFill>
                <a:schemeClr val="dk2"/>
              </a:solidFill>
            </a:endParaRPr>
          </a:p>
          <a:p>
            <a:pPr indent="457200" lvl="0" marL="0" rtl="0" algn="l">
              <a:lnSpc>
                <a:spcPct val="150000"/>
              </a:lnSpc>
              <a:spcBef>
                <a:spcPts val="1100"/>
              </a:spcBef>
              <a:spcAft>
                <a:spcPts val="0"/>
              </a:spcAft>
              <a:buNone/>
            </a:pPr>
            <a:r>
              <a:t/>
            </a:r>
            <a:endParaRPr sz="1800">
              <a:solidFill>
                <a:schemeClr val="dk2"/>
              </a:solidFill>
            </a:endParaRPr>
          </a:p>
          <a:p>
            <a:pPr indent="0" lvl="0" marL="0" rtl="0" algn="l">
              <a:lnSpc>
                <a:spcPct val="150000"/>
              </a:lnSpc>
              <a:spcBef>
                <a:spcPts val="1100"/>
              </a:spcBef>
              <a:spcAft>
                <a:spcPts val="0"/>
              </a:spcAft>
              <a:buNone/>
            </a:pPr>
            <a:r>
              <a:t/>
            </a:r>
            <a:endParaRPr sz="1800">
              <a:solidFill>
                <a:schemeClr val="dk2"/>
              </a:solidFill>
            </a:endParaRPr>
          </a:p>
          <a:p>
            <a:pPr indent="0" lvl="0" marL="457200" rtl="0" algn="l">
              <a:lnSpc>
                <a:spcPct val="150000"/>
              </a:lnSpc>
              <a:spcBef>
                <a:spcPts val="1100"/>
              </a:spcBef>
              <a:spcAft>
                <a:spcPts val="0"/>
              </a:spcAft>
              <a:buNone/>
            </a:pPr>
            <a:r>
              <a:t/>
            </a:r>
            <a:endParaRPr sz="1800">
              <a:solidFill>
                <a:schemeClr val="dk2"/>
              </a:solidFill>
            </a:endParaRPr>
          </a:p>
          <a:p>
            <a:pPr indent="0" lvl="0" marL="457200" rtl="0" algn="l">
              <a:lnSpc>
                <a:spcPct val="150000"/>
              </a:lnSpc>
              <a:spcBef>
                <a:spcPts val="1100"/>
              </a:spcBef>
              <a:spcAft>
                <a:spcPts val="0"/>
              </a:spcAft>
              <a:buNone/>
            </a:pPr>
            <a:r>
              <a:t/>
            </a:r>
            <a:endParaRPr sz="1800">
              <a:solidFill>
                <a:schemeClr val="dk2"/>
              </a:solidFill>
            </a:endParaRPr>
          </a:p>
          <a:p>
            <a:pPr indent="0" lvl="0" marL="165100" rtl="0" algn="l">
              <a:lnSpc>
                <a:spcPct val="101000"/>
              </a:lnSpc>
              <a:spcBef>
                <a:spcPts val="1400"/>
              </a:spcBef>
              <a:spcAft>
                <a:spcPts val="0"/>
              </a:spcAft>
              <a:buClr>
                <a:schemeClr val="dk1"/>
              </a:buClr>
              <a:buSzPts val="2600"/>
              <a:buFont typeface="Arial"/>
              <a:buNone/>
            </a:pPr>
            <a:r>
              <a:t/>
            </a:r>
            <a:endParaRPr sz="1800">
              <a:solidFill>
                <a:schemeClr val="dk2"/>
              </a:solidFill>
            </a:endParaRPr>
          </a:p>
        </p:txBody>
      </p:sp>
      <p:pic>
        <p:nvPicPr>
          <p:cNvPr id="242" name="Google Shape;242;g2a2b1ee7bc6_1_60"/>
          <p:cNvPicPr preferRelativeResize="0"/>
          <p:nvPr/>
        </p:nvPicPr>
        <p:blipFill>
          <a:blip r:embed="rId3">
            <a:alphaModFix/>
          </a:blip>
          <a:stretch>
            <a:fillRect/>
          </a:stretch>
        </p:blipFill>
        <p:spPr>
          <a:xfrm>
            <a:off x="10511900" y="0"/>
            <a:ext cx="1639950" cy="1270650"/>
          </a:xfrm>
          <a:prstGeom prst="rect">
            <a:avLst/>
          </a:prstGeom>
          <a:noFill/>
          <a:ln>
            <a:noFill/>
          </a:ln>
        </p:spPr>
      </p:pic>
      <p:pic>
        <p:nvPicPr>
          <p:cNvPr id="243" name="Google Shape;243;g2a2b1ee7bc6_1_60"/>
          <p:cNvPicPr preferRelativeResize="0"/>
          <p:nvPr/>
        </p:nvPicPr>
        <p:blipFill>
          <a:blip r:embed="rId4">
            <a:alphaModFix/>
          </a:blip>
          <a:stretch>
            <a:fillRect/>
          </a:stretch>
        </p:blipFill>
        <p:spPr>
          <a:xfrm>
            <a:off x="6645251" y="0"/>
            <a:ext cx="5506600" cy="68580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g2a2b1ee7bc6_1_67"/>
          <p:cNvSpPr txBox="1"/>
          <p:nvPr>
            <p:ph type="title"/>
          </p:nvPr>
        </p:nvSpPr>
        <p:spPr>
          <a:xfrm>
            <a:off x="243200" y="248550"/>
            <a:ext cx="6718800" cy="1196400"/>
          </a:xfrm>
          <a:prstGeom prst="rect">
            <a:avLst/>
          </a:prstGeom>
          <a:noFill/>
          <a:ln>
            <a:noFill/>
          </a:ln>
        </p:spPr>
        <p:txBody>
          <a:bodyPr anchorCtr="0" anchor="ctr" bIns="45700" lIns="91425" spcFirstLastPara="1" rIns="91425" wrap="square" tIns="45700">
            <a:normAutofit fontScale="90000"/>
          </a:bodyPr>
          <a:lstStyle/>
          <a:p>
            <a:pPr indent="0" lvl="0" marL="457200" rtl="0" algn="l">
              <a:lnSpc>
                <a:spcPct val="115000"/>
              </a:lnSpc>
              <a:spcBef>
                <a:spcPts val="1100"/>
              </a:spcBef>
              <a:spcAft>
                <a:spcPts val="0"/>
              </a:spcAft>
              <a:buNone/>
            </a:pPr>
            <a:r>
              <a:rPr lang="en-US" sz="3000"/>
              <a:t>Captioning Transformer with </a:t>
            </a:r>
            <a:endParaRPr sz="3000"/>
          </a:p>
          <a:p>
            <a:pPr indent="0" lvl="0" marL="457200" rtl="0" algn="l">
              <a:lnSpc>
                <a:spcPct val="115000"/>
              </a:lnSpc>
              <a:spcBef>
                <a:spcPts val="1100"/>
              </a:spcBef>
              <a:spcAft>
                <a:spcPts val="0"/>
              </a:spcAft>
              <a:buNone/>
            </a:pPr>
            <a:r>
              <a:rPr lang="en-US" sz="3000"/>
              <a:t>Spatial Features</a:t>
            </a:r>
            <a:endParaRPr sz="3000"/>
          </a:p>
        </p:txBody>
      </p:sp>
      <p:sp>
        <p:nvSpPr>
          <p:cNvPr id="249" name="Google Shape;249;g2a2b1ee7bc6_1_67"/>
          <p:cNvSpPr txBox="1"/>
          <p:nvPr>
            <p:ph idx="1" type="body"/>
          </p:nvPr>
        </p:nvSpPr>
        <p:spPr>
          <a:xfrm>
            <a:off x="243200" y="1294425"/>
            <a:ext cx="11314800" cy="48870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1100"/>
              </a:spcBef>
              <a:spcAft>
                <a:spcPts val="0"/>
              </a:spcAft>
              <a:buNone/>
            </a:pPr>
            <a:r>
              <a:t/>
            </a:r>
            <a:endParaRPr b="1" sz="1800">
              <a:solidFill>
                <a:schemeClr val="dk2"/>
              </a:solidFill>
            </a:endParaRPr>
          </a:p>
          <a:p>
            <a:pPr indent="0" lvl="0" marL="0" rtl="0" algn="l">
              <a:lnSpc>
                <a:spcPct val="150000"/>
              </a:lnSpc>
              <a:spcBef>
                <a:spcPts val="1100"/>
              </a:spcBef>
              <a:spcAft>
                <a:spcPts val="0"/>
              </a:spcAft>
              <a:buNone/>
            </a:pPr>
            <a:r>
              <a:rPr b="1" lang="en-US" sz="1800">
                <a:solidFill>
                  <a:schemeClr val="dk2"/>
                </a:solidFill>
              </a:rPr>
              <a:t>Encoder</a:t>
            </a:r>
            <a:r>
              <a:rPr lang="en-US" sz="1800">
                <a:solidFill>
                  <a:schemeClr val="dk2"/>
                </a:solidFill>
              </a:rPr>
              <a:t> - Global Image Embeddings + kxk spatial features as output</a:t>
            </a:r>
            <a:endParaRPr sz="1800">
              <a:solidFill>
                <a:schemeClr val="dk2"/>
              </a:solidFill>
            </a:endParaRPr>
          </a:p>
          <a:p>
            <a:pPr indent="0" lvl="0" marL="0" rtl="0" algn="l">
              <a:lnSpc>
                <a:spcPct val="150000"/>
              </a:lnSpc>
              <a:spcBef>
                <a:spcPts val="1100"/>
              </a:spcBef>
              <a:spcAft>
                <a:spcPts val="0"/>
              </a:spcAft>
              <a:buNone/>
            </a:pPr>
            <a:r>
              <a:rPr b="1" lang="en-US" sz="1800">
                <a:solidFill>
                  <a:schemeClr val="dk2"/>
                </a:solidFill>
              </a:rPr>
              <a:t>Decoder</a:t>
            </a:r>
            <a:r>
              <a:rPr lang="en-US" sz="1800">
                <a:solidFill>
                  <a:schemeClr val="dk2"/>
                </a:solidFill>
              </a:rPr>
              <a:t> - Vanilla Transformer decoder</a:t>
            </a:r>
            <a:endParaRPr sz="1800">
              <a:solidFill>
                <a:schemeClr val="dk2"/>
              </a:solidFill>
            </a:endParaRPr>
          </a:p>
          <a:p>
            <a:pPr indent="0" lvl="0" marL="0" rtl="0" algn="l">
              <a:lnSpc>
                <a:spcPct val="150000"/>
              </a:lnSpc>
              <a:spcBef>
                <a:spcPts val="1100"/>
              </a:spcBef>
              <a:spcAft>
                <a:spcPts val="0"/>
              </a:spcAft>
              <a:buNone/>
            </a:pPr>
            <a:r>
              <a:rPr lang="en-US" sz="1800">
                <a:solidFill>
                  <a:schemeClr val="dk2"/>
                </a:solidFill>
              </a:rPr>
              <a:t>Inspired by captioning transformer model</a:t>
            </a:r>
            <a:endParaRPr sz="1800">
              <a:solidFill>
                <a:schemeClr val="dk2"/>
              </a:solidFill>
            </a:endParaRPr>
          </a:p>
          <a:p>
            <a:pPr indent="0" lvl="0" marL="0" rtl="0" algn="l">
              <a:lnSpc>
                <a:spcPct val="150000"/>
              </a:lnSpc>
              <a:spcBef>
                <a:spcPts val="1100"/>
              </a:spcBef>
              <a:spcAft>
                <a:spcPts val="0"/>
              </a:spcAft>
              <a:buNone/>
            </a:pPr>
            <a:r>
              <a:rPr lang="en-US" sz="1800">
                <a:solidFill>
                  <a:schemeClr val="dk2"/>
                </a:solidFill>
              </a:rPr>
              <a:t>Global image embedding is prepended to shifted outputs as </a:t>
            </a:r>
            <a:endParaRPr sz="1800">
              <a:solidFill>
                <a:schemeClr val="dk2"/>
              </a:solidFill>
            </a:endParaRPr>
          </a:p>
          <a:p>
            <a:pPr indent="0" lvl="0" marL="0" rtl="0" algn="l">
              <a:lnSpc>
                <a:spcPct val="150000"/>
              </a:lnSpc>
              <a:spcBef>
                <a:spcPts val="1100"/>
              </a:spcBef>
              <a:spcAft>
                <a:spcPts val="0"/>
              </a:spcAft>
              <a:buNone/>
            </a:pPr>
            <a:r>
              <a:rPr lang="en-US" sz="1800">
                <a:solidFill>
                  <a:schemeClr val="dk2"/>
                </a:solidFill>
              </a:rPr>
              <a:t>the start token.</a:t>
            </a:r>
            <a:endParaRPr sz="1800">
              <a:solidFill>
                <a:schemeClr val="dk2"/>
              </a:solidFill>
            </a:endParaRPr>
          </a:p>
          <a:p>
            <a:pPr indent="0" lvl="0" marL="0" rtl="0" algn="l">
              <a:lnSpc>
                <a:spcPct val="150000"/>
              </a:lnSpc>
              <a:spcBef>
                <a:spcPts val="1100"/>
              </a:spcBef>
              <a:spcAft>
                <a:spcPts val="0"/>
              </a:spcAft>
              <a:buNone/>
            </a:pPr>
            <a:r>
              <a:rPr lang="en-US" sz="1800">
                <a:solidFill>
                  <a:schemeClr val="dk2"/>
                </a:solidFill>
              </a:rPr>
              <a:t>Spatial image features go through multi-head attention layers.</a:t>
            </a:r>
            <a:endParaRPr sz="1800">
              <a:solidFill>
                <a:schemeClr val="dk2"/>
              </a:solidFill>
            </a:endParaRPr>
          </a:p>
          <a:p>
            <a:pPr indent="0" lvl="0" marL="457200" rtl="0" algn="l">
              <a:lnSpc>
                <a:spcPct val="150000"/>
              </a:lnSpc>
              <a:spcBef>
                <a:spcPts val="1100"/>
              </a:spcBef>
              <a:spcAft>
                <a:spcPts val="0"/>
              </a:spcAft>
              <a:buNone/>
            </a:pPr>
            <a:r>
              <a:t/>
            </a:r>
            <a:endParaRPr b="1" sz="1800">
              <a:solidFill>
                <a:schemeClr val="dk2"/>
              </a:solidFill>
            </a:endParaRPr>
          </a:p>
          <a:p>
            <a:pPr indent="0" lvl="0" marL="457200" rtl="0" algn="l">
              <a:lnSpc>
                <a:spcPct val="150000"/>
              </a:lnSpc>
              <a:spcBef>
                <a:spcPts val="1100"/>
              </a:spcBef>
              <a:spcAft>
                <a:spcPts val="0"/>
              </a:spcAft>
              <a:buNone/>
            </a:pPr>
            <a:r>
              <a:t/>
            </a:r>
            <a:endParaRPr sz="1800">
              <a:solidFill>
                <a:schemeClr val="dk2"/>
              </a:solidFill>
            </a:endParaRPr>
          </a:p>
          <a:p>
            <a:pPr indent="0" lvl="0" marL="457200" rtl="0" algn="l">
              <a:lnSpc>
                <a:spcPct val="150000"/>
              </a:lnSpc>
              <a:spcBef>
                <a:spcPts val="1100"/>
              </a:spcBef>
              <a:spcAft>
                <a:spcPts val="0"/>
              </a:spcAft>
              <a:buNone/>
            </a:pPr>
            <a:r>
              <a:t/>
            </a:r>
            <a:endParaRPr sz="1800">
              <a:solidFill>
                <a:schemeClr val="dk2"/>
              </a:solidFill>
            </a:endParaRPr>
          </a:p>
          <a:p>
            <a:pPr indent="0" lvl="0" marL="165100" rtl="0" algn="l">
              <a:lnSpc>
                <a:spcPct val="101000"/>
              </a:lnSpc>
              <a:spcBef>
                <a:spcPts val="1400"/>
              </a:spcBef>
              <a:spcAft>
                <a:spcPts val="0"/>
              </a:spcAft>
              <a:buClr>
                <a:schemeClr val="dk1"/>
              </a:buClr>
              <a:buSzPts val="2600"/>
              <a:buFont typeface="Arial"/>
              <a:buNone/>
            </a:pPr>
            <a:r>
              <a:t/>
            </a:r>
            <a:endParaRPr sz="1800">
              <a:solidFill>
                <a:schemeClr val="dk2"/>
              </a:solidFill>
            </a:endParaRPr>
          </a:p>
        </p:txBody>
      </p:sp>
      <p:pic>
        <p:nvPicPr>
          <p:cNvPr id="250" name="Google Shape;250;g2a2b1ee7bc6_1_67"/>
          <p:cNvPicPr preferRelativeResize="0"/>
          <p:nvPr/>
        </p:nvPicPr>
        <p:blipFill>
          <a:blip r:embed="rId3">
            <a:alphaModFix/>
          </a:blip>
          <a:stretch>
            <a:fillRect/>
          </a:stretch>
        </p:blipFill>
        <p:spPr>
          <a:xfrm>
            <a:off x="10511900" y="0"/>
            <a:ext cx="1639950" cy="1270650"/>
          </a:xfrm>
          <a:prstGeom prst="rect">
            <a:avLst/>
          </a:prstGeom>
          <a:noFill/>
          <a:ln>
            <a:noFill/>
          </a:ln>
        </p:spPr>
      </p:pic>
      <p:pic>
        <p:nvPicPr>
          <p:cNvPr id="251" name="Google Shape;251;g2a2b1ee7bc6_1_67"/>
          <p:cNvPicPr preferRelativeResize="0"/>
          <p:nvPr/>
        </p:nvPicPr>
        <p:blipFill>
          <a:blip r:embed="rId4">
            <a:alphaModFix/>
          </a:blip>
          <a:stretch>
            <a:fillRect/>
          </a:stretch>
        </p:blipFill>
        <p:spPr>
          <a:xfrm>
            <a:off x="7192825" y="0"/>
            <a:ext cx="4999176" cy="6858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g2928ccc746f_0_444"/>
          <p:cNvPicPr preferRelativeResize="0"/>
          <p:nvPr/>
        </p:nvPicPr>
        <p:blipFill rotWithShape="1">
          <a:blip r:embed="rId3">
            <a:alphaModFix/>
          </a:blip>
          <a:srcRect b="13486" l="0" r="0" t="13493"/>
          <a:stretch/>
        </p:blipFill>
        <p:spPr>
          <a:xfrm>
            <a:off x="0" y="0"/>
            <a:ext cx="12192000" cy="6858000"/>
          </a:xfrm>
          <a:prstGeom prst="rect">
            <a:avLst/>
          </a:prstGeom>
          <a:noFill/>
          <a:ln>
            <a:noFill/>
          </a:ln>
        </p:spPr>
      </p:pic>
      <p:sp>
        <p:nvSpPr>
          <p:cNvPr id="110" name="Google Shape;110;g2928ccc746f_0_444"/>
          <p:cNvSpPr txBox="1"/>
          <p:nvPr/>
        </p:nvSpPr>
        <p:spPr>
          <a:xfrm>
            <a:off x="651350" y="368725"/>
            <a:ext cx="4903800" cy="584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600">
                <a:solidFill>
                  <a:schemeClr val="dk2"/>
                </a:solidFill>
                <a:latin typeface="Raleway"/>
                <a:ea typeface="Raleway"/>
                <a:cs typeface="Raleway"/>
                <a:sym typeface="Raleway"/>
              </a:rPr>
              <a:t>Brace Yourself!!!!</a:t>
            </a:r>
            <a:endParaRPr b="1" sz="4600">
              <a:solidFill>
                <a:schemeClr val="dk2"/>
              </a:solidFill>
              <a:latin typeface="Raleway"/>
              <a:ea typeface="Raleway"/>
              <a:cs typeface="Raleway"/>
              <a:sym typeface="Raleway"/>
            </a:endParaRPr>
          </a:p>
          <a:p>
            <a:pPr indent="0" lvl="0" marL="0" rtl="0" algn="l">
              <a:spcBef>
                <a:spcPts val="0"/>
              </a:spcBef>
              <a:spcAft>
                <a:spcPts val="0"/>
              </a:spcAft>
              <a:buNone/>
            </a:pPr>
            <a:r>
              <a:t/>
            </a:r>
            <a:endParaRPr b="1" sz="4600">
              <a:solidFill>
                <a:schemeClr val="dk2"/>
              </a:solidFill>
              <a:latin typeface="Raleway"/>
              <a:ea typeface="Raleway"/>
              <a:cs typeface="Raleway"/>
              <a:sym typeface="Raleway"/>
            </a:endParaRPr>
          </a:p>
          <a:p>
            <a:pPr indent="0" lvl="0" marL="0" rtl="0" algn="l">
              <a:spcBef>
                <a:spcPts val="0"/>
              </a:spcBef>
              <a:spcAft>
                <a:spcPts val="0"/>
              </a:spcAft>
              <a:buNone/>
            </a:pPr>
            <a:r>
              <a:rPr b="1" lang="en-US" sz="4600">
                <a:solidFill>
                  <a:schemeClr val="dk2"/>
                </a:solidFill>
                <a:latin typeface="Raleway"/>
                <a:ea typeface="Raleway"/>
                <a:cs typeface="Raleway"/>
                <a:sym typeface="Raleway"/>
              </a:rPr>
              <a:t>The Finals are here</a:t>
            </a:r>
            <a:endParaRPr b="1" sz="4600">
              <a:solidFill>
                <a:schemeClr val="dk2"/>
              </a:solidFill>
              <a:latin typeface="Raleway"/>
              <a:ea typeface="Raleway"/>
              <a:cs typeface="Raleway"/>
              <a:sym typeface="Raleway"/>
            </a:endParaRPr>
          </a:p>
          <a:p>
            <a:pPr indent="0" lvl="0" marL="0" rtl="0" algn="l">
              <a:spcBef>
                <a:spcPts val="0"/>
              </a:spcBef>
              <a:spcAft>
                <a:spcPts val="0"/>
              </a:spcAft>
              <a:buNone/>
            </a:pPr>
            <a:r>
              <a:t/>
            </a:r>
            <a:endParaRPr b="1" sz="4600">
              <a:solidFill>
                <a:schemeClr val="dk2"/>
              </a:solidFill>
              <a:latin typeface="Raleway"/>
              <a:ea typeface="Raleway"/>
              <a:cs typeface="Raleway"/>
              <a:sym typeface="Raleway"/>
            </a:endParaRPr>
          </a:p>
          <a:p>
            <a:pPr indent="0" lvl="0" marL="0" rtl="0" algn="l">
              <a:spcBef>
                <a:spcPts val="0"/>
              </a:spcBef>
              <a:spcAft>
                <a:spcPts val="0"/>
              </a:spcAft>
              <a:buNone/>
            </a:pPr>
            <a:r>
              <a:rPr b="1" lang="en-US" sz="4600">
                <a:solidFill>
                  <a:schemeClr val="dk2"/>
                </a:solidFill>
                <a:latin typeface="Raleway"/>
                <a:ea typeface="Raleway"/>
                <a:cs typeface="Raleway"/>
                <a:sym typeface="Raleway"/>
              </a:rPr>
              <a:t>We are ready for it!!!!</a:t>
            </a:r>
            <a:endParaRPr b="1" sz="4600">
              <a:solidFill>
                <a:schemeClr val="dk2"/>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8"/>
          <p:cNvSpPr txBox="1"/>
          <p:nvPr>
            <p:ph type="title"/>
          </p:nvPr>
        </p:nvSpPr>
        <p:spPr>
          <a:xfrm>
            <a:off x="2291199" y="281175"/>
            <a:ext cx="8003100" cy="1700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Libre Franklin"/>
              <a:buNone/>
            </a:pPr>
            <a:r>
              <a:rPr lang="en-US" sz="4500"/>
              <a:t>PREDICTION/INFERENCE</a:t>
            </a:r>
            <a:endParaRPr sz="4500"/>
          </a:p>
        </p:txBody>
      </p:sp>
      <p:sp>
        <p:nvSpPr>
          <p:cNvPr id="257" name="Google Shape;257;p8"/>
          <p:cNvSpPr txBox="1"/>
          <p:nvPr/>
        </p:nvSpPr>
        <p:spPr>
          <a:xfrm>
            <a:off x="210125" y="1795100"/>
            <a:ext cx="5640300" cy="4689300"/>
          </a:xfrm>
          <a:prstGeom prst="rect">
            <a:avLst/>
          </a:prstGeom>
          <a:noFill/>
          <a:ln>
            <a:noFill/>
          </a:ln>
        </p:spPr>
        <p:txBody>
          <a:bodyPr anchorCtr="0" anchor="t" bIns="45700" lIns="91425" spcFirstLastPara="1" rIns="91425" wrap="square" tIns="45700">
            <a:normAutofit lnSpcReduction="20000"/>
          </a:bodyPr>
          <a:lstStyle/>
          <a:p>
            <a:pPr indent="-457200" lvl="0" marL="457200" marR="0" rtl="0" algn="l">
              <a:lnSpc>
                <a:spcPct val="101000"/>
              </a:lnSpc>
              <a:spcBef>
                <a:spcPts val="0"/>
              </a:spcBef>
              <a:spcAft>
                <a:spcPts val="0"/>
              </a:spcAft>
              <a:buClr>
                <a:schemeClr val="dk2"/>
              </a:buClr>
              <a:buSzPts val="1900"/>
              <a:buFont typeface="Arial"/>
              <a:buChar char="•"/>
            </a:pPr>
            <a:r>
              <a:rPr lang="en-US" sz="1900">
                <a:solidFill>
                  <a:schemeClr val="dk2"/>
                </a:solidFill>
                <a:latin typeface="Libre Franklin Medium"/>
                <a:ea typeface="Libre Franklin Medium"/>
                <a:cs typeface="Libre Franklin Medium"/>
                <a:sym typeface="Libre Franklin Medium"/>
              </a:rPr>
              <a:t>Add &lt;start&gt; token initially + any other characters supplied</a:t>
            </a:r>
            <a:endParaRPr>
              <a:solidFill>
                <a:schemeClr val="dk2"/>
              </a:solidFill>
            </a:endParaRPr>
          </a:p>
          <a:p>
            <a:pPr indent="-457200" lvl="0" marL="457200" marR="0" rtl="0" algn="l">
              <a:lnSpc>
                <a:spcPct val="101000"/>
              </a:lnSpc>
              <a:spcBef>
                <a:spcPts val="1400"/>
              </a:spcBef>
              <a:spcAft>
                <a:spcPts val="0"/>
              </a:spcAft>
              <a:buClr>
                <a:schemeClr val="dk2"/>
              </a:buClr>
              <a:buSzPts val="1900"/>
              <a:buFont typeface="Arial"/>
              <a:buChar char="•"/>
            </a:pPr>
            <a:r>
              <a:rPr lang="en-US" sz="1900">
                <a:solidFill>
                  <a:schemeClr val="dk2"/>
                </a:solidFill>
                <a:latin typeface="Libre Franklin Medium"/>
                <a:ea typeface="Libre Franklin Medium"/>
                <a:cs typeface="Libre Franklin Medium"/>
                <a:sym typeface="Libre Franklin Medium"/>
              </a:rPr>
              <a:t>Feed into network and get </a:t>
            </a:r>
            <a:r>
              <a:rPr b="1" lang="en-US" sz="1900" u="sng">
                <a:solidFill>
                  <a:schemeClr val="dk2"/>
                </a:solidFill>
                <a:latin typeface="Libre Franklin Medium"/>
                <a:ea typeface="Libre Franklin Medium"/>
                <a:cs typeface="Libre Franklin Medium"/>
                <a:sym typeface="Libre Franklin Medium"/>
              </a:rPr>
              <a:t>one next</a:t>
            </a:r>
            <a:r>
              <a:rPr lang="en-US" sz="1900">
                <a:solidFill>
                  <a:schemeClr val="dk2"/>
                </a:solidFill>
                <a:latin typeface="Libre Franklin Medium"/>
                <a:ea typeface="Libre Franklin Medium"/>
                <a:cs typeface="Libre Franklin Medium"/>
                <a:sym typeface="Libre Franklin Medium"/>
              </a:rPr>
              <a:t> character -&gt; Generate text until &lt;end&gt; is reached</a:t>
            </a:r>
            <a:endParaRPr>
              <a:solidFill>
                <a:schemeClr val="dk2"/>
              </a:solidFill>
            </a:endParaRPr>
          </a:p>
          <a:p>
            <a:pPr indent="-457200" lvl="0" marL="457200" marR="0" rtl="0" algn="l">
              <a:lnSpc>
                <a:spcPct val="101000"/>
              </a:lnSpc>
              <a:spcBef>
                <a:spcPts val="1400"/>
              </a:spcBef>
              <a:spcAft>
                <a:spcPts val="0"/>
              </a:spcAft>
              <a:buClr>
                <a:schemeClr val="dk2"/>
              </a:buClr>
              <a:buSzPts val="1900"/>
              <a:buFont typeface="Arial"/>
              <a:buChar char="•"/>
            </a:pPr>
            <a:r>
              <a:rPr lang="en-US" sz="1900">
                <a:solidFill>
                  <a:schemeClr val="dk2"/>
                </a:solidFill>
                <a:latin typeface="Libre Franklin Medium"/>
                <a:ea typeface="Libre Franklin Medium"/>
                <a:cs typeface="Libre Franklin Medium"/>
                <a:sym typeface="Libre Franklin Medium"/>
              </a:rPr>
              <a:t>Methodology:</a:t>
            </a:r>
            <a:endParaRPr>
              <a:solidFill>
                <a:schemeClr val="dk2"/>
              </a:solidFill>
            </a:endParaRPr>
          </a:p>
          <a:p>
            <a:pPr indent="-457200" lvl="1" marL="731520" marR="0" rtl="0" algn="l">
              <a:lnSpc>
                <a:spcPct val="101000"/>
              </a:lnSpc>
              <a:spcBef>
                <a:spcPts val="1100"/>
              </a:spcBef>
              <a:spcAft>
                <a:spcPts val="0"/>
              </a:spcAft>
              <a:buClr>
                <a:schemeClr val="dk2"/>
              </a:buClr>
              <a:buSzPts val="1600"/>
              <a:buFont typeface="Arial"/>
              <a:buChar char="•"/>
            </a:pPr>
            <a:r>
              <a:rPr b="0" i="0" lang="en-US" sz="1600" u="none" cap="none" strike="noStrike">
                <a:solidFill>
                  <a:schemeClr val="dk2"/>
                </a:solidFill>
                <a:latin typeface="Libre Franklin Medium"/>
                <a:ea typeface="Libre Franklin Medium"/>
                <a:cs typeface="Libre Franklin Medium"/>
                <a:sym typeface="Libre Franklin Medium"/>
              </a:rPr>
              <a:t>Greedy -&gt; Same result every time!</a:t>
            </a:r>
            <a:endParaRPr>
              <a:solidFill>
                <a:schemeClr val="dk2"/>
              </a:solidFill>
            </a:endParaRPr>
          </a:p>
          <a:p>
            <a:pPr indent="-457200" lvl="1" marL="731520" marR="0" rtl="0" algn="l">
              <a:lnSpc>
                <a:spcPct val="101000"/>
              </a:lnSpc>
              <a:spcBef>
                <a:spcPts val="800"/>
              </a:spcBef>
              <a:spcAft>
                <a:spcPts val="0"/>
              </a:spcAft>
              <a:buClr>
                <a:schemeClr val="dk2"/>
              </a:buClr>
              <a:buSzPts val="1600"/>
              <a:buFont typeface="Arial"/>
              <a:buChar char="•"/>
            </a:pPr>
            <a:r>
              <a:rPr b="0" i="0" lang="en-US" sz="1600" u="none" cap="none" strike="noStrike">
                <a:solidFill>
                  <a:schemeClr val="dk2"/>
                </a:solidFill>
                <a:latin typeface="Libre Franklin Medium"/>
                <a:ea typeface="Libre Franklin Medium"/>
                <a:cs typeface="Libre Franklin Medium"/>
                <a:sym typeface="Libre Franklin Medium"/>
              </a:rPr>
              <a:t>Sampling -&gt; Varying Result based on probabilities</a:t>
            </a:r>
            <a:endParaRPr>
              <a:solidFill>
                <a:schemeClr val="dk2"/>
              </a:solidFill>
            </a:endParaRPr>
          </a:p>
          <a:p>
            <a:pPr indent="-457200" lvl="1" marL="731520" marR="0" rtl="0" algn="l">
              <a:lnSpc>
                <a:spcPct val="101000"/>
              </a:lnSpc>
              <a:spcBef>
                <a:spcPts val="800"/>
              </a:spcBef>
              <a:spcAft>
                <a:spcPts val="0"/>
              </a:spcAft>
              <a:buClr>
                <a:schemeClr val="dk2"/>
              </a:buClr>
              <a:buSzPts val="1600"/>
              <a:buFont typeface="Arial"/>
              <a:buChar char="•"/>
            </a:pPr>
            <a:r>
              <a:rPr b="0" i="0" lang="en-US" sz="1600" u="none" cap="none" strike="noStrike">
                <a:solidFill>
                  <a:schemeClr val="dk2"/>
                </a:solidFill>
                <a:latin typeface="Libre Franklin Medium"/>
                <a:ea typeface="Libre Franklin Medium"/>
                <a:cs typeface="Libre Franklin Medium"/>
                <a:sym typeface="Libre Franklin Medium"/>
              </a:rPr>
              <a:t>Beam Search -&gt; Select most probable output considering search on (k=3) timesteps</a:t>
            </a:r>
            <a:endParaRPr>
              <a:solidFill>
                <a:schemeClr val="dk2"/>
              </a:solidFill>
            </a:endParaRPr>
          </a:p>
          <a:p>
            <a:pPr indent="-355599" lvl="1" marL="731520" marR="0" rtl="0" algn="l">
              <a:lnSpc>
                <a:spcPct val="101000"/>
              </a:lnSpc>
              <a:spcBef>
                <a:spcPts val="800"/>
              </a:spcBef>
              <a:spcAft>
                <a:spcPts val="0"/>
              </a:spcAft>
              <a:buClr>
                <a:schemeClr val="dk1"/>
              </a:buClr>
              <a:buSzPts val="1600"/>
              <a:buFont typeface="Arial"/>
              <a:buNone/>
            </a:pPr>
            <a:r>
              <a:t/>
            </a:r>
            <a:endParaRPr b="0" i="0" sz="1600" u="none" cap="none" strike="noStrike">
              <a:solidFill>
                <a:schemeClr val="dk2"/>
              </a:solidFill>
              <a:latin typeface="Libre Franklin Medium"/>
              <a:ea typeface="Libre Franklin Medium"/>
              <a:cs typeface="Libre Franklin Medium"/>
              <a:sym typeface="Libre Franklin Medium"/>
            </a:endParaRPr>
          </a:p>
          <a:p>
            <a:pPr indent="-336550" lvl="0" marL="457200" marR="0" rtl="0" algn="l">
              <a:lnSpc>
                <a:spcPct val="101000"/>
              </a:lnSpc>
              <a:spcBef>
                <a:spcPts val="1100"/>
              </a:spcBef>
              <a:spcAft>
                <a:spcPts val="0"/>
              </a:spcAft>
              <a:buClr>
                <a:schemeClr val="dk1"/>
              </a:buClr>
              <a:buSzPts val="1900"/>
              <a:buFont typeface="Arial"/>
              <a:buNone/>
            </a:pPr>
            <a:r>
              <a:t/>
            </a:r>
            <a:endParaRPr sz="1900">
              <a:solidFill>
                <a:schemeClr val="dk2"/>
              </a:solidFill>
              <a:latin typeface="Libre Franklin Medium"/>
              <a:ea typeface="Libre Franklin Medium"/>
              <a:cs typeface="Libre Franklin Medium"/>
              <a:sym typeface="Libre Franklin Medium"/>
            </a:endParaRPr>
          </a:p>
          <a:p>
            <a:pPr indent="-336550" lvl="0" marL="457200" marR="0" rtl="0" algn="l">
              <a:lnSpc>
                <a:spcPct val="101000"/>
              </a:lnSpc>
              <a:spcBef>
                <a:spcPts val="1400"/>
              </a:spcBef>
              <a:spcAft>
                <a:spcPts val="0"/>
              </a:spcAft>
              <a:buClr>
                <a:schemeClr val="dk1"/>
              </a:buClr>
              <a:buSzPts val="1900"/>
              <a:buFont typeface="Arial"/>
              <a:buNone/>
            </a:pPr>
            <a:r>
              <a:t/>
            </a:r>
            <a:endParaRPr sz="1900">
              <a:solidFill>
                <a:schemeClr val="dk2"/>
              </a:solidFill>
              <a:latin typeface="Libre Franklin Medium"/>
              <a:ea typeface="Libre Franklin Medium"/>
              <a:cs typeface="Libre Franklin Medium"/>
              <a:sym typeface="Libre Franklin Medium"/>
            </a:endParaRPr>
          </a:p>
          <a:p>
            <a:pPr indent="-336550" lvl="0" marL="457200" marR="0" rtl="0" algn="l">
              <a:lnSpc>
                <a:spcPct val="101000"/>
              </a:lnSpc>
              <a:spcBef>
                <a:spcPts val="1400"/>
              </a:spcBef>
              <a:spcAft>
                <a:spcPts val="0"/>
              </a:spcAft>
              <a:buClr>
                <a:schemeClr val="dk1"/>
              </a:buClr>
              <a:buSzPts val="1900"/>
              <a:buFont typeface="Arial"/>
              <a:buNone/>
            </a:pPr>
            <a:r>
              <a:t/>
            </a:r>
            <a:endParaRPr sz="1900">
              <a:solidFill>
                <a:schemeClr val="dk2"/>
              </a:solidFill>
              <a:latin typeface="Libre Franklin Medium"/>
              <a:ea typeface="Libre Franklin Medium"/>
              <a:cs typeface="Libre Franklin Medium"/>
              <a:sym typeface="Libre Franklin Medium"/>
            </a:endParaRPr>
          </a:p>
        </p:txBody>
      </p:sp>
      <p:pic>
        <p:nvPicPr>
          <p:cNvPr descr="Text generation with an RNN | TensorFlow Core" id="258" name="Google Shape;258;p8"/>
          <p:cNvPicPr preferRelativeResize="0"/>
          <p:nvPr/>
        </p:nvPicPr>
        <p:blipFill rotWithShape="1">
          <a:blip r:embed="rId3">
            <a:alphaModFix/>
          </a:blip>
          <a:srcRect b="0" l="0" r="0" t="0"/>
          <a:stretch/>
        </p:blipFill>
        <p:spPr>
          <a:xfrm>
            <a:off x="5850384" y="3144916"/>
            <a:ext cx="6470781" cy="2465771"/>
          </a:xfrm>
          <a:prstGeom prst="rect">
            <a:avLst/>
          </a:prstGeom>
          <a:noFill/>
          <a:ln>
            <a:noFill/>
          </a:ln>
        </p:spPr>
      </p:pic>
      <p:sp>
        <p:nvSpPr>
          <p:cNvPr id="259" name="Google Shape;259;p8"/>
          <p:cNvSpPr txBox="1"/>
          <p:nvPr/>
        </p:nvSpPr>
        <p:spPr>
          <a:xfrm>
            <a:off x="7260913" y="5545887"/>
            <a:ext cx="4229722" cy="27432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u="sng">
                <a:solidFill>
                  <a:schemeClr val="dk1"/>
                </a:solidFill>
                <a:latin typeface="Libre Franklin Medium"/>
                <a:ea typeface="Libre Franklin Medium"/>
                <a:cs typeface="Libre Franklin Medium"/>
                <a:sym typeface="Libre Franklin Medium"/>
                <a:hlinkClick r:id="rId4">
                  <a:extLst>
                    <a:ext uri="{A12FA001-AC4F-418D-AE19-62706E023703}">
                      <ahyp:hlinkClr val="tx"/>
                    </a:ext>
                  </a:extLst>
                </a:hlinkClick>
              </a:rPr>
              <a:t>https://www.tensorflow.org/tutorials/text/text_generation</a:t>
            </a:r>
            <a:r>
              <a:rPr lang="en-US" sz="1100">
                <a:solidFill>
                  <a:schemeClr val="dk1"/>
                </a:solidFill>
                <a:latin typeface="Libre Franklin Medium"/>
                <a:ea typeface="Libre Franklin Medium"/>
                <a:cs typeface="Libre Franklin Medium"/>
                <a:sym typeface="Libre Franklin Medium"/>
              </a:rPr>
              <a:t> </a:t>
            </a:r>
            <a:endParaRPr sz="1200">
              <a:solidFill>
                <a:schemeClr val="dk1"/>
              </a:solidFill>
              <a:latin typeface="Libre Franklin Medium"/>
              <a:ea typeface="Libre Franklin Medium"/>
              <a:cs typeface="Libre Franklin Medium"/>
              <a:sym typeface="Libre Franklin Medium"/>
            </a:endParaRPr>
          </a:p>
        </p:txBody>
      </p:sp>
      <p:pic>
        <p:nvPicPr>
          <p:cNvPr id="260" name="Google Shape;260;p8"/>
          <p:cNvPicPr preferRelativeResize="0"/>
          <p:nvPr/>
        </p:nvPicPr>
        <p:blipFill>
          <a:blip r:embed="rId5">
            <a:alphaModFix/>
          </a:blip>
          <a:stretch>
            <a:fillRect/>
          </a:stretch>
        </p:blipFill>
        <p:spPr>
          <a:xfrm>
            <a:off x="10501925" y="0"/>
            <a:ext cx="1690075" cy="1257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9"/>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2a2b1ee7bc6_5_0"/>
          <p:cNvSpPr txBox="1"/>
          <p:nvPr>
            <p:ph type="title"/>
          </p:nvPr>
        </p:nvSpPr>
        <p:spPr>
          <a:xfrm>
            <a:off x="1635149" y="2369000"/>
            <a:ext cx="3549000" cy="1700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4000"/>
              <a:t>GUESS?</a:t>
            </a:r>
            <a:endParaRPr sz="4000"/>
          </a:p>
        </p:txBody>
      </p:sp>
      <p:pic>
        <p:nvPicPr>
          <p:cNvPr id="271" name="Google Shape;271;g2a2b1ee7bc6_5_0"/>
          <p:cNvPicPr preferRelativeResize="0"/>
          <p:nvPr/>
        </p:nvPicPr>
        <p:blipFill>
          <a:blip r:embed="rId3">
            <a:alphaModFix/>
          </a:blip>
          <a:stretch>
            <a:fillRect/>
          </a:stretch>
        </p:blipFill>
        <p:spPr>
          <a:xfrm>
            <a:off x="5004250" y="200650"/>
            <a:ext cx="6813075" cy="64087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g292c192a099_0_0"/>
          <p:cNvSpPr txBox="1"/>
          <p:nvPr>
            <p:ph type="title"/>
          </p:nvPr>
        </p:nvSpPr>
        <p:spPr>
          <a:xfrm>
            <a:off x="960120" y="317814"/>
            <a:ext cx="10268700" cy="1700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TOOLS</a:t>
            </a:r>
            <a:endParaRPr/>
          </a:p>
        </p:txBody>
      </p:sp>
      <p:sp>
        <p:nvSpPr>
          <p:cNvPr id="277" name="Google Shape;277;g292c192a099_0_0"/>
          <p:cNvSpPr txBox="1"/>
          <p:nvPr>
            <p:ph idx="1" type="body"/>
          </p:nvPr>
        </p:nvSpPr>
        <p:spPr>
          <a:xfrm>
            <a:off x="960122" y="1811500"/>
            <a:ext cx="4273200" cy="3593700"/>
          </a:xfrm>
          <a:prstGeom prst="rect">
            <a:avLst/>
          </a:prstGeom>
        </p:spPr>
        <p:txBody>
          <a:bodyPr anchorCtr="0" anchor="t" bIns="45700" lIns="91425" spcFirstLastPara="1" rIns="91425" wrap="square" tIns="45700">
            <a:normAutofit lnSpcReduction="10000"/>
          </a:bodyPr>
          <a:lstStyle/>
          <a:p>
            <a:pPr indent="0" lvl="0" marL="0" rtl="0" algn="ctr">
              <a:spcBef>
                <a:spcPts val="0"/>
              </a:spcBef>
              <a:spcAft>
                <a:spcPts val="0"/>
              </a:spcAft>
              <a:buNone/>
            </a:pPr>
            <a:r>
              <a:t/>
            </a:r>
            <a:endParaRPr sz="2600">
              <a:solidFill>
                <a:schemeClr val="dk2"/>
              </a:solidFill>
              <a:latin typeface="Libre Franklin Medium"/>
              <a:ea typeface="Libre Franklin Medium"/>
              <a:cs typeface="Libre Franklin Medium"/>
              <a:sym typeface="Libre Franklin Medium"/>
            </a:endParaRPr>
          </a:p>
          <a:p>
            <a:pPr indent="0" lvl="0" marL="0" rtl="0" algn="ctr">
              <a:spcBef>
                <a:spcPts val="0"/>
              </a:spcBef>
              <a:spcAft>
                <a:spcPts val="0"/>
              </a:spcAft>
              <a:buNone/>
            </a:pPr>
            <a:r>
              <a:rPr lang="en-US" sz="2600">
                <a:solidFill>
                  <a:schemeClr val="dk2"/>
                </a:solidFill>
                <a:latin typeface="Raleway Medium"/>
                <a:ea typeface="Raleway Medium"/>
                <a:cs typeface="Raleway Medium"/>
                <a:sym typeface="Raleway Medium"/>
              </a:rPr>
              <a:t>Python</a:t>
            </a:r>
            <a:endParaRPr sz="2600">
              <a:solidFill>
                <a:schemeClr val="dk2"/>
              </a:solidFill>
              <a:latin typeface="Raleway Medium"/>
              <a:ea typeface="Raleway Medium"/>
              <a:cs typeface="Raleway Medium"/>
              <a:sym typeface="Raleway Medium"/>
            </a:endParaRPr>
          </a:p>
          <a:p>
            <a:pPr indent="0" lvl="0" marL="0" rtl="0" algn="ctr">
              <a:spcBef>
                <a:spcPts val="0"/>
              </a:spcBef>
              <a:spcAft>
                <a:spcPts val="0"/>
              </a:spcAft>
              <a:buNone/>
            </a:pPr>
            <a:r>
              <a:rPr lang="en-US" sz="2600">
                <a:solidFill>
                  <a:schemeClr val="dk2"/>
                </a:solidFill>
                <a:latin typeface="Raleway Medium"/>
                <a:ea typeface="Raleway Medium"/>
                <a:cs typeface="Raleway Medium"/>
                <a:sym typeface="Raleway Medium"/>
              </a:rPr>
              <a:t>Tensorflow</a:t>
            </a:r>
            <a:endParaRPr sz="2600">
              <a:solidFill>
                <a:schemeClr val="dk2"/>
              </a:solidFill>
              <a:latin typeface="Raleway Medium"/>
              <a:ea typeface="Raleway Medium"/>
              <a:cs typeface="Raleway Medium"/>
              <a:sym typeface="Raleway Medium"/>
            </a:endParaRPr>
          </a:p>
          <a:p>
            <a:pPr indent="0" lvl="0" marL="0" rtl="0" algn="ctr">
              <a:spcBef>
                <a:spcPts val="0"/>
              </a:spcBef>
              <a:spcAft>
                <a:spcPts val="0"/>
              </a:spcAft>
              <a:buNone/>
            </a:pPr>
            <a:r>
              <a:rPr lang="en-US" sz="2600">
                <a:solidFill>
                  <a:schemeClr val="dk2"/>
                </a:solidFill>
                <a:latin typeface="Raleway Medium"/>
                <a:ea typeface="Raleway Medium"/>
                <a:cs typeface="Raleway Medium"/>
                <a:sym typeface="Raleway Medium"/>
              </a:rPr>
              <a:t>Pytorch</a:t>
            </a:r>
            <a:endParaRPr sz="2600">
              <a:solidFill>
                <a:schemeClr val="dk2"/>
              </a:solidFill>
              <a:latin typeface="Raleway Medium"/>
              <a:ea typeface="Raleway Medium"/>
              <a:cs typeface="Raleway Medium"/>
              <a:sym typeface="Raleway Medium"/>
            </a:endParaRPr>
          </a:p>
          <a:p>
            <a:pPr indent="0" lvl="0" marL="0" rtl="0" algn="ctr">
              <a:spcBef>
                <a:spcPts val="0"/>
              </a:spcBef>
              <a:spcAft>
                <a:spcPts val="0"/>
              </a:spcAft>
              <a:buNone/>
            </a:pPr>
            <a:r>
              <a:rPr lang="en-US" sz="2600">
                <a:solidFill>
                  <a:schemeClr val="dk2"/>
                </a:solidFill>
                <a:latin typeface="Raleway Medium"/>
                <a:ea typeface="Raleway Medium"/>
                <a:cs typeface="Raleway Medium"/>
                <a:sym typeface="Raleway Medium"/>
              </a:rPr>
              <a:t>Google Colab</a:t>
            </a:r>
            <a:endParaRPr sz="2600">
              <a:solidFill>
                <a:schemeClr val="dk2"/>
              </a:solidFill>
              <a:latin typeface="Raleway Medium"/>
              <a:ea typeface="Raleway Medium"/>
              <a:cs typeface="Raleway Medium"/>
              <a:sym typeface="Raleway Medium"/>
            </a:endParaRPr>
          </a:p>
          <a:p>
            <a:pPr indent="0" lvl="0" marL="0" rtl="0" algn="ctr">
              <a:spcBef>
                <a:spcPts val="0"/>
              </a:spcBef>
              <a:spcAft>
                <a:spcPts val="0"/>
              </a:spcAft>
              <a:buClr>
                <a:schemeClr val="dk1"/>
              </a:buClr>
              <a:buSzPts val="2600"/>
              <a:buFont typeface="Arial"/>
              <a:buNone/>
            </a:pPr>
            <a:r>
              <a:rPr lang="en-US" sz="2600">
                <a:solidFill>
                  <a:schemeClr val="dk2"/>
                </a:solidFill>
                <a:latin typeface="Raleway Medium"/>
                <a:ea typeface="Raleway Medium"/>
                <a:cs typeface="Raleway Medium"/>
                <a:sym typeface="Raleway Medium"/>
              </a:rPr>
              <a:t>ReactJS</a:t>
            </a:r>
            <a:endParaRPr sz="2600">
              <a:solidFill>
                <a:schemeClr val="dk2"/>
              </a:solidFill>
              <a:latin typeface="Raleway Medium"/>
              <a:ea typeface="Raleway Medium"/>
              <a:cs typeface="Raleway Medium"/>
              <a:sym typeface="Raleway Medium"/>
            </a:endParaRPr>
          </a:p>
          <a:p>
            <a:pPr indent="0" lvl="0" marL="0" rtl="0" algn="ctr">
              <a:spcBef>
                <a:spcPts val="0"/>
              </a:spcBef>
              <a:spcAft>
                <a:spcPts val="0"/>
              </a:spcAft>
              <a:buClr>
                <a:schemeClr val="dk1"/>
              </a:buClr>
              <a:buSzPts val="2600"/>
              <a:buFont typeface="Arial"/>
              <a:buNone/>
            </a:pPr>
            <a:r>
              <a:rPr lang="en-US" sz="2600">
                <a:solidFill>
                  <a:schemeClr val="dk2"/>
                </a:solidFill>
                <a:latin typeface="Raleway Medium"/>
                <a:ea typeface="Raleway Medium"/>
                <a:cs typeface="Raleway Medium"/>
                <a:sym typeface="Raleway Medium"/>
              </a:rPr>
              <a:t>Streamlit</a:t>
            </a:r>
            <a:endParaRPr sz="2600">
              <a:solidFill>
                <a:schemeClr val="dk2"/>
              </a:solidFill>
              <a:latin typeface="Raleway Medium"/>
              <a:ea typeface="Raleway Medium"/>
              <a:cs typeface="Raleway Medium"/>
              <a:sym typeface="Raleway Medium"/>
            </a:endParaRPr>
          </a:p>
          <a:p>
            <a:pPr indent="0" lvl="0" marL="0" rtl="0" algn="ctr">
              <a:spcBef>
                <a:spcPts val="0"/>
              </a:spcBef>
              <a:spcAft>
                <a:spcPts val="0"/>
              </a:spcAft>
              <a:buClr>
                <a:schemeClr val="dk1"/>
              </a:buClr>
              <a:buSzPts val="2600"/>
              <a:buFont typeface="Arial"/>
              <a:buNone/>
            </a:pPr>
            <a:r>
              <a:t/>
            </a:r>
            <a:endParaRPr sz="2600">
              <a:solidFill>
                <a:schemeClr val="dk2"/>
              </a:solidFill>
              <a:latin typeface="Libre Franklin Medium"/>
              <a:ea typeface="Libre Franklin Medium"/>
              <a:cs typeface="Libre Franklin Medium"/>
              <a:sym typeface="Libre Franklin Medium"/>
            </a:endParaRPr>
          </a:p>
          <a:p>
            <a:pPr indent="0" lvl="0" marL="0" rtl="0" algn="l">
              <a:spcBef>
                <a:spcPts val="700"/>
              </a:spcBef>
              <a:spcAft>
                <a:spcPts val="700"/>
              </a:spcAft>
              <a:buNone/>
            </a:pPr>
            <a:r>
              <a:t/>
            </a:r>
            <a:endParaRPr>
              <a:solidFill>
                <a:schemeClr val="dk2"/>
              </a:solidFill>
            </a:endParaRPr>
          </a:p>
        </p:txBody>
      </p:sp>
      <p:pic>
        <p:nvPicPr>
          <p:cNvPr descr="Welcome to PyTorch Tutorials — PyTorch Tutorials 1.7.0 documentation" id="278" name="Google Shape;278;g292c192a099_0_0"/>
          <p:cNvPicPr preferRelativeResize="0"/>
          <p:nvPr/>
        </p:nvPicPr>
        <p:blipFill rotWithShape="1">
          <a:blip r:embed="rId3">
            <a:alphaModFix/>
          </a:blip>
          <a:srcRect b="0" l="0" r="0" t="0"/>
          <a:stretch/>
        </p:blipFill>
        <p:spPr>
          <a:xfrm>
            <a:off x="6312953" y="1090586"/>
            <a:ext cx="3817398" cy="972640"/>
          </a:xfrm>
          <a:prstGeom prst="rect">
            <a:avLst/>
          </a:prstGeom>
          <a:noFill/>
          <a:ln>
            <a:noFill/>
          </a:ln>
        </p:spPr>
      </p:pic>
      <p:pic>
        <p:nvPicPr>
          <p:cNvPr descr="What is Google Colab?. Introduction to Google Colab. | by Hrishikesh Mane |  Medium" id="279" name="Google Shape;279;g292c192a099_0_0"/>
          <p:cNvPicPr preferRelativeResize="0"/>
          <p:nvPr/>
        </p:nvPicPr>
        <p:blipFill rotWithShape="1">
          <a:blip r:embed="rId4">
            <a:alphaModFix/>
          </a:blip>
          <a:srcRect b="0" l="0" r="0" t="0"/>
          <a:stretch/>
        </p:blipFill>
        <p:spPr>
          <a:xfrm>
            <a:off x="7889323" y="2063214"/>
            <a:ext cx="3023305" cy="1336332"/>
          </a:xfrm>
          <a:prstGeom prst="rect">
            <a:avLst/>
          </a:prstGeom>
          <a:noFill/>
          <a:ln>
            <a:noFill/>
          </a:ln>
        </p:spPr>
      </p:pic>
      <p:pic>
        <p:nvPicPr>
          <p:cNvPr descr="GitHub - python/cpython: The Python programming language" id="280" name="Google Shape;280;g292c192a099_0_0"/>
          <p:cNvPicPr preferRelativeResize="0"/>
          <p:nvPr/>
        </p:nvPicPr>
        <p:blipFill rotWithShape="1">
          <a:blip r:embed="rId5">
            <a:alphaModFix/>
          </a:blip>
          <a:srcRect b="0" l="0" r="0" t="0"/>
          <a:stretch/>
        </p:blipFill>
        <p:spPr>
          <a:xfrm>
            <a:off x="7755161" y="3787126"/>
            <a:ext cx="1618074" cy="1618074"/>
          </a:xfrm>
          <a:prstGeom prst="rect">
            <a:avLst/>
          </a:prstGeom>
          <a:noFill/>
          <a:ln>
            <a:noFill/>
          </a:ln>
        </p:spPr>
      </p:pic>
      <p:pic>
        <p:nvPicPr>
          <p:cNvPr descr="Icon React Js Logo, HD Png Download , Transparent Png Image - PNGitem" id="281" name="Google Shape;281;g292c192a099_0_0"/>
          <p:cNvPicPr preferRelativeResize="0"/>
          <p:nvPr/>
        </p:nvPicPr>
        <p:blipFill rotWithShape="1">
          <a:blip r:embed="rId6">
            <a:alphaModFix/>
          </a:blip>
          <a:srcRect b="0" l="0" r="0" t="0"/>
          <a:stretch/>
        </p:blipFill>
        <p:spPr>
          <a:xfrm>
            <a:off x="5553969" y="2368526"/>
            <a:ext cx="2014700" cy="1914120"/>
          </a:xfrm>
          <a:prstGeom prst="rect">
            <a:avLst/>
          </a:prstGeom>
          <a:noFill/>
          <a:ln>
            <a:noFill/>
          </a:ln>
        </p:spPr>
      </p:pic>
      <p:pic>
        <p:nvPicPr>
          <p:cNvPr id="282" name="Google Shape;282;g292c192a099_0_0"/>
          <p:cNvPicPr preferRelativeResize="0"/>
          <p:nvPr/>
        </p:nvPicPr>
        <p:blipFill>
          <a:blip r:embed="rId7">
            <a:alphaModFix/>
          </a:blip>
          <a:stretch>
            <a:fillRect/>
          </a:stretch>
        </p:blipFill>
        <p:spPr>
          <a:xfrm>
            <a:off x="9476785" y="3515321"/>
            <a:ext cx="2513965" cy="2513965"/>
          </a:xfrm>
          <a:prstGeom prst="rect">
            <a:avLst/>
          </a:prstGeom>
          <a:noFill/>
          <a:ln>
            <a:noFill/>
          </a:ln>
        </p:spPr>
      </p:pic>
      <p:pic>
        <p:nvPicPr>
          <p:cNvPr id="283" name="Google Shape;283;g292c192a099_0_0"/>
          <p:cNvPicPr preferRelativeResize="0"/>
          <p:nvPr/>
        </p:nvPicPr>
        <p:blipFill>
          <a:blip r:embed="rId8">
            <a:alphaModFix/>
          </a:blip>
          <a:stretch>
            <a:fillRect/>
          </a:stretch>
        </p:blipFill>
        <p:spPr>
          <a:xfrm>
            <a:off x="10501925" y="0"/>
            <a:ext cx="1690075" cy="1257800"/>
          </a:xfrm>
          <a:prstGeom prst="rect">
            <a:avLst/>
          </a:prstGeom>
          <a:noFill/>
          <a:ln>
            <a:noFill/>
          </a:ln>
        </p:spPr>
      </p:pic>
      <p:pic>
        <p:nvPicPr>
          <p:cNvPr id="284" name="Google Shape;284;g292c192a099_0_0"/>
          <p:cNvPicPr preferRelativeResize="0"/>
          <p:nvPr/>
        </p:nvPicPr>
        <p:blipFill>
          <a:blip r:embed="rId9">
            <a:alphaModFix/>
          </a:blip>
          <a:stretch>
            <a:fillRect/>
          </a:stretch>
        </p:blipFill>
        <p:spPr>
          <a:xfrm>
            <a:off x="4851250" y="4820425"/>
            <a:ext cx="2800350" cy="16383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g2a2b1ee7bc6_2_0"/>
          <p:cNvSpPr txBox="1"/>
          <p:nvPr>
            <p:ph type="title"/>
          </p:nvPr>
        </p:nvSpPr>
        <p:spPr>
          <a:xfrm>
            <a:off x="960120" y="317814"/>
            <a:ext cx="10268700" cy="1700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EXPERIMENTS </a:t>
            </a:r>
            <a:endParaRPr/>
          </a:p>
        </p:txBody>
      </p:sp>
      <p:sp>
        <p:nvSpPr>
          <p:cNvPr id="290" name="Google Shape;290;g2a2b1ee7bc6_2_0"/>
          <p:cNvSpPr txBox="1"/>
          <p:nvPr>
            <p:ph idx="1" type="body"/>
          </p:nvPr>
        </p:nvSpPr>
        <p:spPr>
          <a:xfrm>
            <a:off x="960125" y="2018525"/>
            <a:ext cx="10268700" cy="4538700"/>
          </a:xfrm>
          <a:prstGeom prst="rect">
            <a:avLst/>
          </a:prstGeom>
        </p:spPr>
        <p:txBody>
          <a:bodyPr anchorCtr="0" anchor="t" bIns="45700" lIns="91425" spcFirstLastPara="1" rIns="91425" wrap="square" tIns="45700">
            <a:normAutofit/>
          </a:bodyPr>
          <a:lstStyle/>
          <a:p>
            <a:pPr indent="0" lvl="0" marL="0" rtl="0" algn="l">
              <a:spcBef>
                <a:spcPts val="700"/>
              </a:spcBef>
              <a:spcAft>
                <a:spcPts val="0"/>
              </a:spcAft>
              <a:buNone/>
            </a:pPr>
            <a:r>
              <a:rPr b="1" lang="en-US">
                <a:solidFill>
                  <a:schemeClr val="dk2"/>
                </a:solidFill>
              </a:rPr>
              <a:t>Main Goals:</a:t>
            </a:r>
            <a:endParaRPr b="1">
              <a:solidFill>
                <a:schemeClr val="dk2"/>
              </a:solidFill>
            </a:endParaRPr>
          </a:p>
          <a:p>
            <a:pPr indent="0" lvl="0" marL="0" rtl="0" algn="l">
              <a:spcBef>
                <a:spcPts val="700"/>
              </a:spcBef>
              <a:spcAft>
                <a:spcPts val="0"/>
              </a:spcAft>
              <a:buNone/>
            </a:pPr>
            <a:r>
              <a:rPr lang="en-US">
                <a:solidFill>
                  <a:schemeClr val="dk2"/>
                </a:solidFill>
              </a:rPr>
              <a:t>-Transformer based  models vs. LSTM based models</a:t>
            </a:r>
            <a:endParaRPr>
              <a:solidFill>
                <a:schemeClr val="dk2"/>
              </a:solidFill>
            </a:endParaRPr>
          </a:p>
          <a:p>
            <a:pPr indent="0" lvl="0" marL="0" rtl="0" algn="l">
              <a:spcBef>
                <a:spcPts val="700"/>
              </a:spcBef>
              <a:spcAft>
                <a:spcPts val="0"/>
              </a:spcAft>
              <a:buNone/>
            </a:pPr>
            <a:r>
              <a:rPr lang="en-US">
                <a:solidFill>
                  <a:schemeClr val="dk2"/>
                </a:solidFill>
              </a:rPr>
              <a:t>- Effect of text labels on LSTM based models</a:t>
            </a:r>
            <a:endParaRPr>
              <a:solidFill>
                <a:schemeClr val="dk2"/>
              </a:solidFill>
            </a:endParaRPr>
          </a:p>
          <a:p>
            <a:pPr indent="0" lvl="0" marL="0" rtl="0" algn="l">
              <a:spcBef>
                <a:spcPts val="700"/>
              </a:spcBef>
              <a:spcAft>
                <a:spcPts val="0"/>
              </a:spcAft>
              <a:buNone/>
            </a:pPr>
            <a:r>
              <a:rPr lang="en-US">
                <a:solidFill>
                  <a:schemeClr val="dk2"/>
                </a:solidFill>
              </a:rPr>
              <a:t>-Word-level vs. Character level tokenizations</a:t>
            </a:r>
            <a:endParaRPr>
              <a:solidFill>
                <a:schemeClr val="dk2"/>
              </a:solidFill>
            </a:endParaRPr>
          </a:p>
          <a:p>
            <a:pPr indent="0" lvl="0" marL="0" rtl="0" algn="l">
              <a:spcBef>
                <a:spcPts val="700"/>
              </a:spcBef>
              <a:spcAft>
                <a:spcPts val="0"/>
              </a:spcAft>
              <a:buNone/>
            </a:pPr>
            <a:r>
              <a:t/>
            </a:r>
            <a:endParaRPr/>
          </a:p>
          <a:p>
            <a:pPr indent="0" lvl="0" marL="0" rtl="0" algn="l">
              <a:spcBef>
                <a:spcPts val="700"/>
              </a:spcBef>
              <a:spcAft>
                <a:spcPts val="700"/>
              </a:spcAft>
              <a:buNone/>
            </a:pPr>
            <a:r>
              <a:t/>
            </a:r>
            <a:endParaRPr/>
          </a:p>
        </p:txBody>
      </p:sp>
      <p:graphicFrame>
        <p:nvGraphicFramePr>
          <p:cNvPr id="291" name="Google Shape;291;g2a2b1ee7bc6_2_0"/>
          <p:cNvGraphicFramePr/>
          <p:nvPr/>
        </p:nvGraphicFramePr>
        <p:xfrm>
          <a:off x="950975" y="4271375"/>
          <a:ext cx="3000000" cy="3000000"/>
        </p:xfrm>
        <a:graphic>
          <a:graphicData uri="http://schemas.openxmlformats.org/drawingml/2006/table">
            <a:tbl>
              <a:tblPr>
                <a:noFill/>
                <a:tableStyleId>{A74D8360-84D1-44CF-93A5-508583B4B24A}</a:tableStyleId>
              </a:tblPr>
              <a:tblGrid>
                <a:gridCol w="3429000"/>
                <a:gridCol w="3429000"/>
                <a:gridCol w="3429000"/>
              </a:tblGrid>
              <a:tr h="394400">
                <a:tc>
                  <a:txBody>
                    <a:bodyPr/>
                    <a:lstStyle/>
                    <a:p>
                      <a:pPr indent="0" lvl="0" marL="0" rtl="0" algn="l">
                        <a:spcBef>
                          <a:spcPts val="0"/>
                        </a:spcBef>
                        <a:spcAft>
                          <a:spcPts val="0"/>
                        </a:spcAft>
                        <a:buNone/>
                      </a:pPr>
                      <a:r>
                        <a:rPr b="1" lang="en-US"/>
                        <a:t>Hyperparameters</a:t>
                      </a:r>
                      <a:endParaRPr b="1"/>
                    </a:p>
                  </a:txBody>
                  <a:tcPr marT="91425" marB="91425" marR="91425" marL="91425"/>
                </a:tc>
                <a:tc>
                  <a:txBody>
                    <a:bodyPr/>
                    <a:lstStyle/>
                    <a:p>
                      <a:pPr indent="0" lvl="0" marL="0" rtl="0" algn="l">
                        <a:spcBef>
                          <a:spcPts val="0"/>
                        </a:spcBef>
                        <a:spcAft>
                          <a:spcPts val="0"/>
                        </a:spcAft>
                        <a:buNone/>
                      </a:pPr>
                      <a:r>
                        <a:rPr b="1" lang="en-US"/>
                        <a:t>Dataset</a:t>
                      </a:r>
                      <a:endParaRPr b="1"/>
                    </a:p>
                  </a:txBody>
                  <a:tcPr marT="91425" marB="91425" marR="91425" marL="91425"/>
                </a:tc>
                <a:tc>
                  <a:txBody>
                    <a:bodyPr/>
                    <a:lstStyle/>
                    <a:p>
                      <a:pPr indent="0" lvl="0" marL="0" rtl="0" algn="l">
                        <a:spcBef>
                          <a:spcPts val="0"/>
                        </a:spcBef>
                        <a:spcAft>
                          <a:spcPts val="0"/>
                        </a:spcAft>
                        <a:buNone/>
                      </a:pPr>
                      <a:r>
                        <a:rPr b="1" lang="en-US"/>
                        <a:t>Training</a:t>
                      </a:r>
                      <a:endParaRPr b="1"/>
                    </a:p>
                  </a:txBody>
                  <a:tcPr marT="91425" marB="91425" marR="91425" marL="91425"/>
                </a:tc>
              </a:tr>
              <a:tr h="1881025">
                <a:tc>
                  <a:txBody>
                    <a:bodyPr/>
                    <a:lstStyle/>
                    <a:p>
                      <a:pPr indent="-317500" lvl="0" marL="457200" rtl="0" algn="l">
                        <a:spcBef>
                          <a:spcPts val="0"/>
                        </a:spcBef>
                        <a:spcAft>
                          <a:spcPts val="0"/>
                        </a:spcAft>
                        <a:buSzPts val="1400"/>
                        <a:buChar char="●"/>
                      </a:pPr>
                      <a:r>
                        <a:rPr lang="en-US"/>
                        <a:t>Same hyperparameters for models</a:t>
                      </a:r>
                      <a:endParaRPr/>
                    </a:p>
                    <a:p>
                      <a:pPr indent="-317500" lvl="0" marL="457200" rtl="0" algn="l">
                        <a:spcBef>
                          <a:spcPts val="0"/>
                        </a:spcBef>
                        <a:spcAft>
                          <a:spcPts val="0"/>
                        </a:spcAft>
                        <a:buSzPts val="1400"/>
                        <a:buChar char="●"/>
                      </a:pPr>
                      <a:r>
                        <a:rPr lang="en-US"/>
                        <a:t>Embedding and hidden sizes: 512</a:t>
                      </a:r>
                      <a:endParaRPr/>
                    </a:p>
                    <a:p>
                      <a:pPr indent="-317500" lvl="0" marL="457200" rtl="0" algn="l">
                        <a:spcBef>
                          <a:spcPts val="0"/>
                        </a:spcBef>
                        <a:spcAft>
                          <a:spcPts val="0"/>
                        </a:spcAft>
                        <a:buSzPts val="1400"/>
                        <a:buChar char="●"/>
                      </a:pPr>
                      <a:r>
                        <a:rPr lang="en-US"/>
                        <a:t>Number of layers: 3</a:t>
                      </a:r>
                      <a:endParaRPr/>
                    </a:p>
                    <a:p>
                      <a:pPr indent="-317500" lvl="0" marL="457200" rtl="0" algn="l">
                        <a:spcBef>
                          <a:spcPts val="0"/>
                        </a:spcBef>
                        <a:spcAft>
                          <a:spcPts val="0"/>
                        </a:spcAft>
                        <a:buSzPts val="1400"/>
                        <a:buChar char="●"/>
                      </a:pPr>
                      <a:r>
                        <a:rPr lang="en-US"/>
                        <a:t>Encoder dropout: 0.3</a:t>
                      </a:r>
                      <a:endParaRPr/>
                    </a:p>
                  </a:txBody>
                  <a:tcPr marT="91425" marB="91425" marR="91425" marL="91425"/>
                </a:tc>
                <a:tc>
                  <a:txBody>
                    <a:bodyPr/>
                    <a:lstStyle/>
                    <a:p>
                      <a:pPr indent="-317500" lvl="0" marL="457200" rtl="0" algn="l">
                        <a:spcBef>
                          <a:spcPts val="0"/>
                        </a:spcBef>
                        <a:spcAft>
                          <a:spcPts val="0"/>
                        </a:spcAft>
                        <a:buSzPts val="1400"/>
                        <a:buChar char="●"/>
                      </a:pPr>
                      <a:r>
                        <a:rPr lang="en-US"/>
                        <a:t>Meme templates: 200</a:t>
                      </a:r>
                      <a:endParaRPr/>
                    </a:p>
                    <a:p>
                      <a:pPr indent="-317500" lvl="0" marL="457200" rtl="0" algn="l">
                        <a:spcBef>
                          <a:spcPts val="0"/>
                        </a:spcBef>
                        <a:spcAft>
                          <a:spcPts val="0"/>
                        </a:spcAft>
                        <a:buSzPts val="1400"/>
                        <a:buChar char="●"/>
                      </a:pPr>
                      <a:r>
                        <a:rPr lang="en-US"/>
                        <a:t>Captions:</a:t>
                      </a:r>
                      <a:endParaRPr/>
                    </a:p>
                    <a:p>
                      <a:pPr indent="-317500" lvl="0" marL="457200" rtl="0" algn="l">
                        <a:spcBef>
                          <a:spcPts val="0"/>
                        </a:spcBef>
                        <a:spcAft>
                          <a:spcPts val="0"/>
                        </a:spcAft>
                        <a:buSzPts val="1400"/>
                        <a:buChar char="-"/>
                      </a:pPr>
                      <a:r>
                        <a:rPr lang="en-US"/>
                        <a:t>Training: 500,000</a:t>
                      </a:r>
                      <a:endParaRPr/>
                    </a:p>
                    <a:p>
                      <a:pPr indent="-317500" lvl="0" marL="457200" rtl="0" algn="l">
                        <a:spcBef>
                          <a:spcPts val="0"/>
                        </a:spcBef>
                        <a:spcAft>
                          <a:spcPts val="0"/>
                        </a:spcAft>
                        <a:buSzPts val="1400"/>
                        <a:buChar char="-"/>
                      </a:pPr>
                      <a:r>
                        <a:rPr lang="en-US"/>
                        <a:t>Validation: 50,000</a:t>
                      </a:r>
                      <a:endParaRPr/>
                    </a:p>
                    <a:p>
                      <a:pPr indent="-317500" lvl="0" marL="457200" rtl="0" algn="l">
                        <a:spcBef>
                          <a:spcPts val="0"/>
                        </a:spcBef>
                        <a:spcAft>
                          <a:spcPts val="0"/>
                        </a:spcAft>
                        <a:buSzPts val="1400"/>
                        <a:buChar char="-"/>
                      </a:pPr>
                      <a:r>
                        <a:rPr lang="en-US"/>
                        <a:t>Test: 50,000</a:t>
                      </a:r>
                      <a:endParaRPr/>
                    </a:p>
                    <a:p>
                      <a:pPr indent="0" lvl="0" marL="0" rtl="0" algn="l">
                        <a:spcBef>
                          <a:spcPts val="0"/>
                        </a:spcBef>
                        <a:spcAft>
                          <a:spcPts val="0"/>
                        </a:spcAft>
                        <a:buNone/>
                      </a:pPr>
                      <a:r>
                        <a:rPr lang="en-US"/>
                        <a:t>LSTM with labels: 200 text meme labels.</a:t>
                      </a:r>
                      <a:endParaRPr/>
                    </a:p>
                  </a:txBody>
                  <a:tcPr marT="91425" marB="91425" marR="91425" marL="91425"/>
                </a:tc>
                <a:tc>
                  <a:txBody>
                    <a:bodyPr/>
                    <a:lstStyle/>
                    <a:p>
                      <a:pPr indent="-317500" lvl="0" marL="457200" rtl="0" algn="l">
                        <a:spcBef>
                          <a:spcPts val="0"/>
                        </a:spcBef>
                        <a:spcAft>
                          <a:spcPts val="0"/>
                        </a:spcAft>
                        <a:buSzPts val="1400"/>
                        <a:buChar char="●"/>
                      </a:pPr>
                      <a:r>
                        <a:rPr lang="en-US"/>
                        <a:t>Adam optimizer</a:t>
                      </a:r>
                      <a:endParaRPr/>
                    </a:p>
                    <a:p>
                      <a:pPr indent="-317500" lvl="0" marL="457200" rtl="0" algn="l">
                        <a:spcBef>
                          <a:spcPts val="0"/>
                        </a:spcBef>
                        <a:spcAft>
                          <a:spcPts val="0"/>
                        </a:spcAft>
                        <a:buSzPts val="1400"/>
                        <a:buChar char="●"/>
                      </a:pPr>
                      <a:r>
                        <a:rPr lang="en-US"/>
                        <a:t>lr = 2e-4 (word-based)</a:t>
                      </a:r>
                      <a:endParaRPr/>
                    </a:p>
                    <a:p>
                      <a:pPr indent="-317500" lvl="0" marL="457200" rtl="0" algn="l">
                        <a:spcBef>
                          <a:spcPts val="0"/>
                        </a:spcBef>
                        <a:spcAft>
                          <a:spcPts val="0"/>
                        </a:spcAft>
                        <a:buSzPts val="1400"/>
                        <a:buChar char="●"/>
                      </a:pPr>
                      <a:r>
                        <a:rPr lang="en-US"/>
                        <a:t>lr = 5e-4 (chars-based)</a:t>
                      </a:r>
                      <a:endParaRPr/>
                    </a:p>
                    <a:p>
                      <a:pPr indent="-317500" lvl="0" marL="457200" rtl="0" algn="l">
                        <a:spcBef>
                          <a:spcPts val="0"/>
                        </a:spcBef>
                        <a:spcAft>
                          <a:spcPts val="0"/>
                        </a:spcAft>
                        <a:buSzPts val="1400"/>
                        <a:buChar char="●"/>
                      </a:pPr>
                      <a:r>
                        <a:rPr lang="en-US"/>
                        <a:t>scheduler with y = 0.95</a:t>
                      </a:r>
                      <a:endParaRPr/>
                    </a:p>
                    <a:p>
                      <a:pPr indent="-317500" lvl="0" marL="457200" rtl="0" algn="l">
                        <a:spcBef>
                          <a:spcPts val="0"/>
                        </a:spcBef>
                        <a:spcAft>
                          <a:spcPts val="0"/>
                        </a:spcAft>
                        <a:buSzPts val="1400"/>
                        <a:buChar char="●"/>
                      </a:pPr>
                      <a:r>
                        <a:rPr lang="en-US"/>
                        <a:t>Cross-entropy loss</a:t>
                      </a:r>
                      <a:endParaRPr/>
                    </a:p>
                    <a:p>
                      <a:pPr indent="-317500" lvl="0" marL="457200" rtl="0" algn="l">
                        <a:spcBef>
                          <a:spcPts val="0"/>
                        </a:spcBef>
                        <a:spcAft>
                          <a:spcPts val="0"/>
                        </a:spcAft>
                        <a:buSzPts val="1400"/>
                        <a:buChar char="●"/>
                      </a:pPr>
                      <a:r>
                        <a:rPr lang="en-US"/>
                        <a:t>Number of epochs: 10</a:t>
                      </a:r>
                      <a:endParaRPr/>
                    </a:p>
                    <a:p>
                      <a:pPr indent="-317500" lvl="0" marL="457200" rtl="0" algn="l">
                        <a:spcBef>
                          <a:spcPts val="0"/>
                        </a:spcBef>
                        <a:spcAft>
                          <a:spcPts val="0"/>
                        </a:spcAft>
                        <a:buSzPts val="1400"/>
                        <a:buChar char="●"/>
                      </a:pPr>
                      <a:r>
                        <a:rPr lang="en-US"/>
                        <a:t>Batch size: 128</a:t>
                      </a:r>
                      <a:endParaRPr/>
                    </a:p>
                    <a:p>
                      <a:pPr indent="-317500" lvl="0" marL="457200" rtl="0" algn="l">
                        <a:spcBef>
                          <a:spcPts val="0"/>
                        </a:spcBef>
                        <a:spcAft>
                          <a:spcPts val="0"/>
                        </a:spcAft>
                        <a:buSzPts val="1400"/>
                        <a:buChar char="●"/>
                      </a:pPr>
                      <a:r>
                        <a:rPr lang="en-US"/>
                        <a:t>Training Iterations:40,000</a:t>
                      </a:r>
                      <a:endParaRPr/>
                    </a:p>
                  </a:txBody>
                  <a:tcPr marT="91425" marB="91425" marR="91425" marL="91425"/>
                </a:tc>
              </a:tr>
            </a:tbl>
          </a:graphicData>
        </a:graphic>
      </p:graphicFrame>
      <p:pic>
        <p:nvPicPr>
          <p:cNvPr id="292" name="Google Shape;292;g2a2b1ee7bc6_2_0"/>
          <p:cNvPicPr preferRelativeResize="0"/>
          <p:nvPr/>
        </p:nvPicPr>
        <p:blipFill>
          <a:blip r:embed="rId3">
            <a:alphaModFix/>
          </a:blip>
          <a:stretch>
            <a:fillRect/>
          </a:stretch>
        </p:blipFill>
        <p:spPr>
          <a:xfrm>
            <a:off x="10501925" y="0"/>
            <a:ext cx="1690075" cy="1257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g2a2b1ee7bc6_2_7"/>
          <p:cNvSpPr txBox="1"/>
          <p:nvPr>
            <p:ph type="title"/>
          </p:nvPr>
        </p:nvSpPr>
        <p:spPr>
          <a:xfrm>
            <a:off x="960120" y="317814"/>
            <a:ext cx="10268700" cy="1700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RESULTS</a:t>
            </a:r>
            <a:endParaRPr/>
          </a:p>
        </p:txBody>
      </p:sp>
      <p:sp>
        <p:nvSpPr>
          <p:cNvPr id="298" name="Google Shape;298;g2a2b1ee7bc6_2_7"/>
          <p:cNvSpPr txBox="1"/>
          <p:nvPr>
            <p:ph idx="1" type="body"/>
          </p:nvPr>
        </p:nvSpPr>
        <p:spPr>
          <a:xfrm>
            <a:off x="961650" y="2215125"/>
            <a:ext cx="10268700" cy="4010700"/>
          </a:xfrm>
          <a:prstGeom prst="rect">
            <a:avLst/>
          </a:prstGeom>
        </p:spPr>
        <p:txBody>
          <a:bodyPr anchorCtr="0" anchor="t" bIns="45700" lIns="91425" spcFirstLastPara="1" rIns="91425" wrap="square" tIns="45700">
            <a:normAutofit/>
          </a:bodyPr>
          <a:lstStyle/>
          <a:p>
            <a:pPr indent="-355600" lvl="0" marL="457200" rtl="0" algn="l">
              <a:spcBef>
                <a:spcPts val="700"/>
              </a:spcBef>
              <a:spcAft>
                <a:spcPts val="0"/>
              </a:spcAft>
              <a:buClr>
                <a:schemeClr val="dk2"/>
              </a:buClr>
              <a:buSzPts val="2000"/>
              <a:buChar char="●"/>
            </a:pPr>
            <a:r>
              <a:rPr lang="en-US" sz="2000">
                <a:solidFill>
                  <a:schemeClr val="dk2"/>
                </a:solidFill>
              </a:rPr>
              <a:t>LSTM-based models are much better than Transformer-based</a:t>
            </a:r>
            <a:endParaRPr sz="2000">
              <a:solidFill>
                <a:schemeClr val="dk2"/>
              </a:solidFill>
            </a:endParaRPr>
          </a:p>
          <a:p>
            <a:pPr indent="0" lvl="0" marL="0" rtl="0" algn="l">
              <a:spcBef>
                <a:spcPts val="700"/>
              </a:spcBef>
              <a:spcAft>
                <a:spcPts val="0"/>
              </a:spcAft>
              <a:buNone/>
            </a:pPr>
            <a:r>
              <a:t/>
            </a:r>
            <a:endParaRPr sz="2000">
              <a:solidFill>
                <a:schemeClr val="dk2"/>
              </a:solidFill>
            </a:endParaRPr>
          </a:p>
          <a:p>
            <a:pPr indent="0" lvl="0" marL="0" rtl="0" algn="l">
              <a:spcBef>
                <a:spcPts val="700"/>
              </a:spcBef>
              <a:spcAft>
                <a:spcPts val="0"/>
              </a:spcAft>
              <a:buNone/>
            </a:pPr>
            <a:r>
              <a:t/>
            </a:r>
            <a:endParaRPr sz="2000">
              <a:solidFill>
                <a:schemeClr val="dk2"/>
              </a:solidFill>
            </a:endParaRPr>
          </a:p>
          <a:p>
            <a:pPr indent="-355600" lvl="0" marL="457200" rtl="0" algn="l">
              <a:spcBef>
                <a:spcPts val="700"/>
              </a:spcBef>
              <a:spcAft>
                <a:spcPts val="0"/>
              </a:spcAft>
              <a:buClr>
                <a:schemeClr val="dk2"/>
              </a:buClr>
              <a:buSzPts val="2000"/>
              <a:buChar char="●"/>
            </a:pPr>
            <a:r>
              <a:rPr lang="en-US" sz="2000">
                <a:solidFill>
                  <a:schemeClr val="dk2"/>
                </a:solidFill>
              </a:rPr>
              <a:t>Image only and image label LSTM models are quite similar</a:t>
            </a:r>
            <a:endParaRPr sz="2000">
              <a:solidFill>
                <a:schemeClr val="dk2"/>
              </a:solidFill>
            </a:endParaRPr>
          </a:p>
          <a:p>
            <a:pPr indent="0" lvl="0" marL="0" rtl="0" algn="l">
              <a:spcBef>
                <a:spcPts val="700"/>
              </a:spcBef>
              <a:spcAft>
                <a:spcPts val="0"/>
              </a:spcAft>
              <a:buNone/>
            </a:pPr>
            <a:r>
              <a:t/>
            </a:r>
            <a:endParaRPr sz="2000">
              <a:solidFill>
                <a:schemeClr val="dk2"/>
              </a:solidFill>
            </a:endParaRPr>
          </a:p>
          <a:p>
            <a:pPr indent="0" lvl="0" marL="0" rtl="0" algn="l">
              <a:spcBef>
                <a:spcPts val="700"/>
              </a:spcBef>
              <a:spcAft>
                <a:spcPts val="0"/>
              </a:spcAft>
              <a:buNone/>
            </a:pPr>
            <a:r>
              <a:t/>
            </a:r>
            <a:endParaRPr sz="2000">
              <a:solidFill>
                <a:schemeClr val="dk2"/>
              </a:solidFill>
            </a:endParaRPr>
          </a:p>
          <a:p>
            <a:pPr indent="-355600" lvl="0" marL="457200" rtl="0" algn="l">
              <a:spcBef>
                <a:spcPts val="700"/>
              </a:spcBef>
              <a:spcAft>
                <a:spcPts val="0"/>
              </a:spcAft>
              <a:buClr>
                <a:schemeClr val="dk2"/>
              </a:buClr>
              <a:buSzPts val="2000"/>
              <a:buChar char="●"/>
            </a:pPr>
            <a:r>
              <a:rPr lang="en-US" sz="2000">
                <a:solidFill>
                  <a:schemeClr val="dk2"/>
                </a:solidFill>
              </a:rPr>
              <a:t>Base Transformer performed better than one with spatial features.</a:t>
            </a:r>
            <a:endParaRPr sz="2000">
              <a:solidFill>
                <a:schemeClr val="dk2"/>
              </a:solidFill>
            </a:endParaRPr>
          </a:p>
        </p:txBody>
      </p:sp>
      <p:pic>
        <p:nvPicPr>
          <p:cNvPr id="299" name="Google Shape;299;g2a2b1ee7bc6_2_7"/>
          <p:cNvPicPr preferRelativeResize="0"/>
          <p:nvPr/>
        </p:nvPicPr>
        <p:blipFill>
          <a:blip r:embed="rId3">
            <a:alphaModFix/>
          </a:blip>
          <a:stretch>
            <a:fillRect/>
          </a:stretch>
        </p:blipFill>
        <p:spPr>
          <a:xfrm>
            <a:off x="10501925" y="0"/>
            <a:ext cx="1690075" cy="1257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g2928ccc746f_0_454"/>
          <p:cNvSpPr txBox="1"/>
          <p:nvPr>
            <p:ph type="title"/>
          </p:nvPr>
        </p:nvSpPr>
        <p:spPr>
          <a:xfrm>
            <a:off x="960125" y="317821"/>
            <a:ext cx="10268700" cy="11109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Work done by……</a:t>
            </a:r>
            <a:endParaRPr/>
          </a:p>
        </p:txBody>
      </p:sp>
      <p:sp>
        <p:nvSpPr>
          <p:cNvPr id="305" name="Google Shape;305;g2928ccc746f_0_454"/>
          <p:cNvSpPr txBox="1"/>
          <p:nvPr>
            <p:ph idx="1" type="body"/>
          </p:nvPr>
        </p:nvSpPr>
        <p:spPr>
          <a:xfrm>
            <a:off x="953100" y="1266300"/>
            <a:ext cx="10268700" cy="4325400"/>
          </a:xfrm>
          <a:prstGeom prst="rect">
            <a:avLst/>
          </a:prstGeom>
        </p:spPr>
        <p:txBody>
          <a:bodyPr anchorCtr="0" anchor="t" bIns="45700" lIns="91425" spcFirstLastPara="1" rIns="91425" wrap="square" tIns="45700">
            <a:normAutofit/>
          </a:bodyPr>
          <a:lstStyle/>
          <a:p>
            <a:pPr indent="0" lvl="0" marL="0" rtl="0" algn="l">
              <a:spcBef>
                <a:spcPts val="700"/>
              </a:spcBef>
              <a:spcAft>
                <a:spcPts val="0"/>
              </a:spcAft>
              <a:buNone/>
            </a:pPr>
            <a:r>
              <a:rPr lang="en-US" sz="2000">
                <a:solidFill>
                  <a:schemeClr val="dk2"/>
                </a:solidFill>
              </a:rPr>
              <a:t>Frontend - Hrudaya Reddy</a:t>
            </a:r>
            <a:endParaRPr sz="2000">
              <a:solidFill>
                <a:schemeClr val="dk2"/>
              </a:solidFill>
            </a:endParaRPr>
          </a:p>
          <a:p>
            <a:pPr indent="0" lvl="0" marL="0" rtl="0" algn="l">
              <a:spcBef>
                <a:spcPts val="700"/>
              </a:spcBef>
              <a:spcAft>
                <a:spcPts val="0"/>
              </a:spcAft>
              <a:buNone/>
            </a:pPr>
            <a:r>
              <a:rPr lang="en-US" sz="2000">
                <a:solidFill>
                  <a:schemeClr val="dk2"/>
                </a:solidFill>
              </a:rPr>
              <a:t>Backend - Aksheetha Muthunooru</a:t>
            </a:r>
            <a:endParaRPr sz="2000">
              <a:solidFill>
                <a:schemeClr val="dk2"/>
              </a:solidFill>
            </a:endParaRPr>
          </a:p>
          <a:p>
            <a:pPr indent="0" lvl="0" marL="0" rtl="0" algn="l">
              <a:spcBef>
                <a:spcPts val="700"/>
              </a:spcBef>
              <a:spcAft>
                <a:spcPts val="700"/>
              </a:spcAft>
              <a:buNone/>
            </a:pPr>
            <a:r>
              <a:rPr lang="en-US" sz="2000">
                <a:solidFill>
                  <a:schemeClr val="dk2"/>
                </a:solidFill>
              </a:rPr>
              <a:t>Data preprocessing &amp; visualization - Yukta Medha</a:t>
            </a:r>
            <a:endParaRPr sz="2000">
              <a:solidFill>
                <a:schemeClr val="dk2"/>
              </a:solidFill>
            </a:endParaRPr>
          </a:p>
        </p:txBody>
      </p:sp>
      <p:pic>
        <p:nvPicPr>
          <p:cNvPr id="306" name="Google Shape;306;g2928ccc746f_0_454"/>
          <p:cNvPicPr preferRelativeResize="0"/>
          <p:nvPr/>
        </p:nvPicPr>
        <p:blipFill>
          <a:blip r:embed="rId3">
            <a:alphaModFix/>
          </a:blip>
          <a:stretch>
            <a:fillRect/>
          </a:stretch>
        </p:blipFill>
        <p:spPr>
          <a:xfrm>
            <a:off x="561725" y="2613275"/>
            <a:ext cx="11051450" cy="4090850"/>
          </a:xfrm>
          <a:prstGeom prst="rect">
            <a:avLst/>
          </a:prstGeom>
          <a:noFill/>
          <a:ln>
            <a:noFill/>
          </a:ln>
        </p:spPr>
      </p:pic>
      <p:pic>
        <p:nvPicPr>
          <p:cNvPr id="307" name="Google Shape;307;g2928ccc746f_0_454"/>
          <p:cNvPicPr preferRelativeResize="0"/>
          <p:nvPr/>
        </p:nvPicPr>
        <p:blipFill>
          <a:blip r:embed="rId4">
            <a:alphaModFix/>
          </a:blip>
          <a:stretch>
            <a:fillRect/>
          </a:stretch>
        </p:blipFill>
        <p:spPr>
          <a:xfrm>
            <a:off x="10501925" y="0"/>
            <a:ext cx="1690075" cy="12578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10"/>
          <p:cNvSpPr txBox="1"/>
          <p:nvPr>
            <p:ph type="title"/>
          </p:nvPr>
        </p:nvSpPr>
        <p:spPr>
          <a:xfrm>
            <a:off x="960120" y="317814"/>
            <a:ext cx="10268712" cy="170078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6600"/>
              <a:buFont typeface="Libre Franklin"/>
              <a:buNone/>
            </a:pPr>
            <a:r>
              <a:rPr lang="en-US" sz="4500"/>
              <a:t>CONCLUSION/FUTURE WORK</a:t>
            </a:r>
            <a:endParaRPr sz="4500"/>
          </a:p>
        </p:txBody>
      </p:sp>
      <p:sp>
        <p:nvSpPr>
          <p:cNvPr id="313" name="Google Shape;313;p10"/>
          <p:cNvSpPr txBox="1"/>
          <p:nvPr>
            <p:ph idx="1" type="body"/>
          </p:nvPr>
        </p:nvSpPr>
        <p:spPr>
          <a:xfrm>
            <a:off x="960125" y="2018599"/>
            <a:ext cx="10268700" cy="4320000"/>
          </a:xfrm>
          <a:prstGeom prst="rect">
            <a:avLst/>
          </a:prstGeom>
          <a:noFill/>
          <a:ln>
            <a:noFill/>
          </a:ln>
        </p:spPr>
        <p:txBody>
          <a:bodyPr anchorCtr="0" anchor="t" bIns="45700" lIns="91425" spcFirstLastPara="1" rIns="91425" wrap="square" tIns="45700">
            <a:normAutofit/>
          </a:bodyPr>
          <a:lstStyle/>
          <a:p>
            <a:pPr indent="-419100" lvl="0" marL="457200" rtl="0" algn="l">
              <a:lnSpc>
                <a:spcPct val="101000"/>
              </a:lnSpc>
              <a:spcBef>
                <a:spcPts val="0"/>
              </a:spcBef>
              <a:spcAft>
                <a:spcPts val="0"/>
              </a:spcAft>
              <a:buClr>
                <a:schemeClr val="dk2"/>
              </a:buClr>
              <a:buSzPts val="2000"/>
              <a:buFont typeface="Arial"/>
              <a:buChar char="•"/>
            </a:pPr>
            <a:r>
              <a:rPr lang="en-US" sz="2000">
                <a:solidFill>
                  <a:schemeClr val="dk2"/>
                </a:solidFill>
              </a:rPr>
              <a:t>LSTM </a:t>
            </a:r>
            <a:r>
              <a:rPr lang="en-US" sz="2000">
                <a:solidFill>
                  <a:schemeClr val="dk2"/>
                </a:solidFill>
              </a:rPr>
              <a:t>performed better</a:t>
            </a:r>
            <a:endParaRPr sz="2000">
              <a:solidFill>
                <a:schemeClr val="dk2"/>
              </a:solidFill>
            </a:endParaRPr>
          </a:p>
          <a:p>
            <a:pPr indent="-419100" lvl="0" marL="457200" rtl="0" algn="l">
              <a:lnSpc>
                <a:spcPct val="101000"/>
              </a:lnSpc>
              <a:spcBef>
                <a:spcPts val="1400"/>
              </a:spcBef>
              <a:spcAft>
                <a:spcPts val="0"/>
              </a:spcAft>
              <a:buClr>
                <a:schemeClr val="dk2"/>
              </a:buClr>
              <a:buSzPts val="2000"/>
              <a:buFont typeface="Arial"/>
              <a:buChar char="•"/>
            </a:pPr>
            <a:r>
              <a:rPr lang="en-US" sz="2000">
                <a:solidFill>
                  <a:schemeClr val="dk2"/>
                </a:solidFill>
              </a:rPr>
              <a:t>Coherent captions can be generated</a:t>
            </a:r>
            <a:endParaRPr sz="2000">
              <a:solidFill>
                <a:schemeClr val="dk2"/>
              </a:solidFill>
            </a:endParaRPr>
          </a:p>
          <a:p>
            <a:pPr indent="-419100" lvl="0" marL="457200" rtl="0" algn="l">
              <a:lnSpc>
                <a:spcPct val="101000"/>
              </a:lnSpc>
              <a:spcBef>
                <a:spcPts val="1400"/>
              </a:spcBef>
              <a:spcAft>
                <a:spcPts val="0"/>
              </a:spcAft>
              <a:buClr>
                <a:schemeClr val="dk2"/>
              </a:buClr>
              <a:buSzPts val="2000"/>
              <a:buFont typeface="Arial"/>
              <a:buChar char="•"/>
            </a:pPr>
            <a:r>
              <a:rPr lang="en-US" sz="2000">
                <a:solidFill>
                  <a:schemeClr val="dk2"/>
                </a:solidFill>
              </a:rPr>
              <a:t>Human generated memes are still better!</a:t>
            </a:r>
            <a:endParaRPr sz="2000">
              <a:solidFill>
                <a:schemeClr val="dk2"/>
              </a:solidFill>
            </a:endParaRPr>
          </a:p>
          <a:p>
            <a:pPr indent="-419100" lvl="0" marL="457200" rtl="0" algn="l">
              <a:lnSpc>
                <a:spcPct val="101000"/>
              </a:lnSpc>
              <a:spcBef>
                <a:spcPts val="1400"/>
              </a:spcBef>
              <a:spcAft>
                <a:spcPts val="0"/>
              </a:spcAft>
              <a:buClr>
                <a:schemeClr val="dk2"/>
              </a:buClr>
              <a:buSzPts val="2000"/>
              <a:buChar char="•"/>
            </a:pPr>
            <a:r>
              <a:rPr lang="en-US" sz="2000">
                <a:solidFill>
                  <a:schemeClr val="dk2"/>
                </a:solidFill>
              </a:rPr>
              <a:t>Make more accurate memes with different set of models</a:t>
            </a:r>
            <a:endParaRPr sz="2000">
              <a:solidFill>
                <a:schemeClr val="dk2"/>
              </a:solidFill>
            </a:endParaRPr>
          </a:p>
          <a:p>
            <a:pPr indent="0" lvl="0" marL="0" rtl="0" algn="l">
              <a:lnSpc>
                <a:spcPct val="101000"/>
              </a:lnSpc>
              <a:spcBef>
                <a:spcPts val="1400"/>
              </a:spcBef>
              <a:spcAft>
                <a:spcPts val="0"/>
              </a:spcAft>
              <a:buNone/>
            </a:pPr>
            <a:r>
              <a:t/>
            </a:r>
            <a:endParaRPr sz="2000">
              <a:solidFill>
                <a:schemeClr val="dk2"/>
              </a:solidFill>
            </a:endParaRPr>
          </a:p>
        </p:txBody>
      </p:sp>
      <p:pic>
        <p:nvPicPr>
          <p:cNvPr id="314" name="Google Shape;314;p10"/>
          <p:cNvPicPr preferRelativeResize="0"/>
          <p:nvPr/>
        </p:nvPicPr>
        <p:blipFill>
          <a:blip r:embed="rId3">
            <a:alphaModFix/>
          </a:blip>
          <a:stretch>
            <a:fillRect/>
          </a:stretch>
        </p:blipFill>
        <p:spPr>
          <a:xfrm>
            <a:off x="10501925" y="0"/>
            <a:ext cx="1690075" cy="12578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g2928ccc746f_0_459"/>
          <p:cNvSpPr txBox="1"/>
          <p:nvPr>
            <p:ph type="title"/>
          </p:nvPr>
        </p:nvSpPr>
        <p:spPr>
          <a:xfrm>
            <a:off x="960120" y="317814"/>
            <a:ext cx="10268700" cy="1700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4500"/>
              <a:t>REFERENCES</a:t>
            </a:r>
            <a:endParaRPr sz="4500"/>
          </a:p>
        </p:txBody>
      </p:sp>
      <p:sp>
        <p:nvSpPr>
          <p:cNvPr id="320" name="Google Shape;320;g2928ccc746f_0_459"/>
          <p:cNvSpPr txBox="1"/>
          <p:nvPr>
            <p:ph idx="1" type="body"/>
          </p:nvPr>
        </p:nvSpPr>
        <p:spPr>
          <a:xfrm>
            <a:off x="507575" y="1761025"/>
            <a:ext cx="10268700" cy="4863300"/>
          </a:xfrm>
          <a:prstGeom prst="rect">
            <a:avLst/>
          </a:prstGeom>
        </p:spPr>
        <p:txBody>
          <a:bodyPr anchorCtr="0" anchor="t" bIns="45700" lIns="91425" spcFirstLastPara="1" rIns="91425" wrap="square" tIns="45700">
            <a:noAutofit/>
          </a:bodyPr>
          <a:lstStyle/>
          <a:p>
            <a:pPr indent="0" lvl="0" marL="0" rtl="0" algn="l">
              <a:spcBef>
                <a:spcPts val="700"/>
              </a:spcBef>
              <a:spcAft>
                <a:spcPts val="0"/>
              </a:spcAft>
              <a:buNone/>
            </a:pPr>
            <a:r>
              <a:rPr lang="en-US">
                <a:solidFill>
                  <a:schemeClr val="dk2"/>
                </a:solidFill>
              </a:rPr>
              <a:t>1.Peirson V, A. L., &amp; Tolunay, E. M. (2018). Dank Learning: Generating Memes Using Deep Neural Networks. </a:t>
            </a:r>
            <a:r>
              <a:rPr i="1" lang="en-US">
                <a:solidFill>
                  <a:schemeClr val="dk2"/>
                </a:solidFill>
              </a:rPr>
              <a:t>ArXiv</a:t>
            </a:r>
            <a:r>
              <a:rPr lang="en-US">
                <a:solidFill>
                  <a:schemeClr val="dk2"/>
                </a:solidFill>
              </a:rPr>
              <a:t>. /abs/1806.04510</a:t>
            </a:r>
            <a:endParaRPr>
              <a:solidFill>
                <a:schemeClr val="dk2"/>
              </a:solidFill>
            </a:endParaRPr>
          </a:p>
          <a:p>
            <a:pPr indent="0" lvl="0" marL="914400" rtl="0" algn="l">
              <a:spcBef>
                <a:spcPts val="700"/>
              </a:spcBef>
              <a:spcAft>
                <a:spcPts val="0"/>
              </a:spcAft>
              <a:buNone/>
            </a:pPr>
            <a:r>
              <a:t/>
            </a:r>
            <a:endParaRPr>
              <a:solidFill>
                <a:schemeClr val="dk2"/>
              </a:solidFill>
            </a:endParaRPr>
          </a:p>
          <a:p>
            <a:pPr indent="0" lvl="0" marL="0" rtl="0" algn="l">
              <a:spcBef>
                <a:spcPts val="700"/>
              </a:spcBef>
              <a:spcAft>
                <a:spcPts val="0"/>
              </a:spcAft>
              <a:buNone/>
            </a:pPr>
            <a:r>
              <a:rPr lang="en-US">
                <a:solidFill>
                  <a:schemeClr val="dk2"/>
                </a:solidFill>
              </a:rPr>
              <a:t>2. </a:t>
            </a:r>
            <a:r>
              <a:rPr lang="en-US">
                <a:solidFill>
                  <a:schemeClr val="dk2"/>
                </a:solidFill>
              </a:rPr>
              <a:t>Sadasivam, Aadhavan &amp; Gunasekar, Kausic &amp; Davulcu, Hasan &amp; Yang, Yezhou. (2020). memeBot: Towards Automatic Image Meme Generation.</a:t>
            </a:r>
            <a:endParaRPr>
              <a:solidFill>
                <a:schemeClr val="dk2"/>
              </a:solidFill>
            </a:endParaRPr>
          </a:p>
          <a:p>
            <a:pPr indent="0" lvl="0" marL="457200" rtl="0" algn="l">
              <a:spcBef>
                <a:spcPts val="700"/>
              </a:spcBef>
              <a:spcAft>
                <a:spcPts val="0"/>
              </a:spcAft>
              <a:buNone/>
            </a:pPr>
            <a:r>
              <a:t/>
            </a:r>
            <a:endParaRPr>
              <a:solidFill>
                <a:schemeClr val="dk2"/>
              </a:solidFill>
              <a:highlight>
                <a:srgbClr val="FFFFFF"/>
              </a:highlight>
            </a:endParaRPr>
          </a:p>
          <a:p>
            <a:pPr indent="0" lvl="0" marL="0" rtl="0" algn="l">
              <a:spcBef>
                <a:spcPts val="700"/>
              </a:spcBef>
              <a:spcAft>
                <a:spcPts val="0"/>
              </a:spcAft>
              <a:buNone/>
            </a:pPr>
            <a:r>
              <a:rPr lang="en-US">
                <a:solidFill>
                  <a:schemeClr val="dk2"/>
                </a:solidFill>
                <a:highlight>
                  <a:srgbClr val="FFFFFF"/>
                </a:highlight>
              </a:rPr>
              <a:t>3. Vella SA, Swann C, Batterham M, Boydell KM, Eckermann S, Ferguson H, Fogarty A, Hurley D, Liddle SK, Lonsdale C, Miller A, Noetel M, Okely AD, Sanders T, Schweickle MJ, Telenta J, Deane FP. An Intervention for Mental Health Literacy and Resilience in Organized Sports. Med Sci Sports Exerc. 2021 Jan;53(1):139-149. doi: 10.1249/MSS.0000000000002433. PMID: 32555025; PMCID: PMC7737879</a:t>
            </a:r>
            <a:endParaRPr>
              <a:solidFill>
                <a:schemeClr val="dk2"/>
              </a:solidFill>
              <a:highlight>
                <a:srgbClr val="FFFFFF"/>
              </a:highlight>
            </a:endParaRPr>
          </a:p>
          <a:p>
            <a:pPr indent="0" lvl="0" marL="0" rtl="0" algn="l">
              <a:spcBef>
                <a:spcPts val="700"/>
              </a:spcBef>
              <a:spcAft>
                <a:spcPts val="0"/>
              </a:spcAft>
              <a:buNone/>
            </a:pPr>
            <a:r>
              <a:t/>
            </a:r>
            <a:endParaRPr>
              <a:solidFill>
                <a:schemeClr val="dk2"/>
              </a:solidFill>
              <a:highlight>
                <a:srgbClr val="FFFFFF"/>
              </a:highlight>
            </a:endParaRPr>
          </a:p>
          <a:p>
            <a:pPr indent="0" lvl="0" marL="0" rtl="0" algn="l">
              <a:spcBef>
                <a:spcPts val="700"/>
              </a:spcBef>
              <a:spcAft>
                <a:spcPts val="0"/>
              </a:spcAft>
              <a:buNone/>
            </a:pPr>
            <a:r>
              <a:rPr lang="en-US">
                <a:solidFill>
                  <a:schemeClr val="dk2"/>
                </a:solidFill>
                <a:highlight>
                  <a:srgbClr val="FFFFFF"/>
                </a:highlight>
              </a:rPr>
              <a:t>4.  </a:t>
            </a:r>
            <a:r>
              <a:rPr lang="en-US">
                <a:solidFill>
                  <a:schemeClr val="dk2"/>
                </a:solidFill>
                <a:uFill>
                  <a:noFill/>
                </a:uFill>
                <a:hlinkClick r:id="rId3">
                  <a:extLst>
                    <a:ext uri="{A12FA001-AC4F-418D-AE19-62706E023703}">
                      <ahyp:hlinkClr val="tx"/>
                    </a:ext>
                  </a:extLst>
                </a:hlinkClick>
              </a:rPr>
              <a:t>https://github.com/schesa/ImgFlip575K_Dataset</a:t>
            </a:r>
            <a:r>
              <a:rPr lang="en-US">
                <a:solidFill>
                  <a:schemeClr val="dk2"/>
                </a:solidFill>
                <a:highlight>
                  <a:schemeClr val="lt1"/>
                </a:highlight>
              </a:rPr>
              <a:t>.</a:t>
            </a:r>
            <a:endParaRPr>
              <a:solidFill>
                <a:schemeClr val="dk2"/>
              </a:solidFill>
              <a:highlight>
                <a:srgbClr val="FFFFFF"/>
              </a:highlight>
            </a:endParaRPr>
          </a:p>
          <a:p>
            <a:pPr indent="0" lvl="0" marL="0" rtl="0" algn="l">
              <a:spcBef>
                <a:spcPts val="700"/>
              </a:spcBef>
              <a:spcAft>
                <a:spcPts val="0"/>
              </a:spcAft>
              <a:buNone/>
            </a:pPr>
            <a:r>
              <a:t/>
            </a:r>
            <a:endParaRPr>
              <a:solidFill>
                <a:schemeClr val="dk2"/>
              </a:solidFill>
            </a:endParaRPr>
          </a:p>
          <a:p>
            <a:pPr indent="0" lvl="0" marL="0" rtl="0" algn="l">
              <a:spcBef>
                <a:spcPts val="700"/>
              </a:spcBef>
              <a:spcAft>
                <a:spcPts val="0"/>
              </a:spcAft>
              <a:buNone/>
            </a:pPr>
            <a:r>
              <a:rPr lang="en-US">
                <a:solidFill>
                  <a:schemeClr val="dk2"/>
                </a:solidFill>
              </a:rPr>
              <a:t>5.</a:t>
            </a:r>
            <a:r>
              <a:rPr lang="en-US">
                <a:solidFill>
                  <a:schemeClr val="dk2"/>
                </a:solidFill>
                <a:uFill>
                  <a:noFill/>
                </a:uFill>
                <a:hlinkClick r:id="rId4">
                  <a:extLst>
                    <a:ext uri="{A12FA001-AC4F-418D-AE19-62706E023703}">
                      <ahyp:hlinkClr val="tx"/>
                    </a:ext>
                  </a:extLst>
                </a:hlinkClick>
              </a:rPr>
              <a:t>https://towardsdatascience.com/meme-text-generation-with-a-deep-convolutional-network-in-keras-tensorflow-a57</a:t>
            </a:r>
            <a:r>
              <a:rPr lang="en-US">
                <a:solidFill>
                  <a:schemeClr val="dk2"/>
                </a:solidFill>
                <a:uFill>
                  <a:noFill/>
                </a:uFill>
                <a:hlinkClick r:id="rId5">
                  <a:extLst>
                    <a:ext uri="{A12FA001-AC4F-418D-AE19-62706E023703}">
                      <ahyp:hlinkClr val="tx"/>
                    </a:ext>
                  </a:extLst>
                </a:hlinkClick>
              </a:rPr>
              <a:t>c6f218e85</a:t>
            </a:r>
            <a:endParaRPr>
              <a:solidFill>
                <a:schemeClr val="dk2"/>
              </a:solidFill>
            </a:endParaRPr>
          </a:p>
          <a:p>
            <a:pPr indent="0" lvl="0" marL="12700" rtl="0" algn="l">
              <a:spcBef>
                <a:spcPts val="700"/>
              </a:spcBef>
              <a:spcAft>
                <a:spcPts val="0"/>
              </a:spcAft>
              <a:buNone/>
            </a:pPr>
            <a:r>
              <a:t/>
            </a:r>
            <a:endParaRPr u="sng">
              <a:solidFill>
                <a:schemeClr val="dk2"/>
              </a:solidFill>
            </a:endParaRPr>
          </a:p>
          <a:p>
            <a:pPr indent="0" lvl="0" marL="0" rtl="0" algn="l">
              <a:spcBef>
                <a:spcPts val="700"/>
              </a:spcBef>
              <a:spcAft>
                <a:spcPts val="700"/>
              </a:spcAft>
              <a:buNone/>
            </a:pPr>
            <a:r>
              <a:t/>
            </a:r>
            <a:endParaRPr>
              <a:solidFill>
                <a:schemeClr val="dk2"/>
              </a:solidFill>
            </a:endParaRPr>
          </a:p>
        </p:txBody>
      </p:sp>
      <p:pic>
        <p:nvPicPr>
          <p:cNvPr id="321" name="Google Shape;321;g2928ccc746f_0_459"/>
          <p:cNvPicPr preferRelativeResize="0"/>
          <p:nvPr/>
        </p:nvPicPr>
        <p:blipFill>
          <a:blip r:embed="rId6">
            <a:alphaModFix/>
          </a:blip>
          <a:stretch>
            <a:fillRect/>
          </a:stretch>
        </p:blipFill>
        <p:spPr>
          <a:xfrm>
            <a:off x="10501925" y="0"/>
            <a:ext cx="1690075" cy="12578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pic>
        <p:nvPicPr>
          <p:cNvPr id="326" name="Google Shape;326;p12"/>
          <p:cNvPicPr preferRelativeResize="0"/>
          <p:nvPr/>
        </p:nvPicPr>
        <p:blipFill>
          <a:blip r:embed="rId3">
            <a:alphaModFix/>
          </a:blip>
          <a:stretch>
            <a:fillRect/>
          </a:stretch>
        </p:blipFill>
        <p:spPr>
          <a:xfrm>
            <a:off x="0" y="0"/>
            <a:ext cx="12192001" cy="6858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2a2b1ee7bc6_1_11"/>
          <p:cNvSpPr txBox="1"/>
          <p:nvPr>
            <p:ph type="title"/>
          </p:nvPr>
        </p:nvSpPr>
        <p:spPr>
          <a:xfrm>
            <a:off x="243200" y="317825"/>
            <a:ext cx="10268700" cy="11964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Libre Franklin"/>
              <a:buNone/>
            </a:pPr>
            <a:r>
              <a:rPr lang="en-US" sz="4500"/>
              <a:t>INTRODUCTION</a:t>
            </a:r>
            <a:endParaRPr sz="4500"/>
          </a:p>
        </p:txBody>
      </p:sp>
      <p:sp>
        <p:nvSpPr>
          <p:cNvPr id="116" name="Google Shape;116;g2a2b1ee7bc6_1_11"/>
          <p:cNvSpPr txBox="1"/>
          <p:nvPr>
            <p:ph idx="1" type="body"/>
          </p:nvPr>
        </p:nvSpPr>
        <p:spPr>
          <a:xfrm>
            <a:off x="243200" y="1294425"/>
            <a:ext cx="5851500" cy="4887000"/>
          </a:xfrm>
          <a:prstGeom prst="rect">
            <a:avLst/>
          </a:prstGeom>
          <a:noFill/>
          <a:ln>
            <a:noFill/>
          </a:ln>
        </p:spPr>
        <p:txBody>
          <a:bodyPr anchorCtr="0" anchor="t" bIns="45700" lIns="91425" spcFirstLastPara="1" rIns="91425" wrap="square" tIns="45700">
            <a:noAutofit/>
          </a:bodyPr>
          <a:lstStyle/>
          <a:p>
            <a:pPr indent="-355600" lvl="0" marL="457200" rtl="0" algn="l">
              <a:lnSpc>
                <a:spcPct val="150000"/>
              </a:lnSpc>
              <a:spcBef>
                <a:spcPts val="0"/>
              </a:spcBef>
              <a:spcAft>
                <a:spcPts val="0"/>
              </a:spcAft>
              <a:buClr>
                <a:schemeClr val="dk2"/>
              </a:buClr>
              <a:buSzPts val="2000"/>
              <a:buChar char="●"/>
            </a:pPr>
            <a:r>
              <a:rPr lang="en-US" sz="2000">
                <a:solidFill>
                  <a:schemeClr val="dk2"/>
                </a:solidFill>
                <a:highlight>
                  <a:schemeClr val="lt1"/>
                </a:highlight>
              </a:rPr>
              <a:t>Memes are cultural phenomenon.</a:t>
            </a:r>
            <a:endParaRPr sz="2000">
              <a:solidFill>
                <a:schemeClr val="dk2"/>
              </a:solidFill>
              <a:highlight>
                <a:schemeClr val="lt1"/>
              </a:highlight>
            </a:endParaRPr>
          </a:p>
          <a:p>
            <a:pPr indent="-355600" lvl="0" marL="457200" rtl="0" algn="l">
              <a:lnSpc>
                <a:spcPct val="150000"/>
              </a:lnSpc>
              <a:spcBef>
                <a:spcPts val="0"/>
              </a:spcBef>
              <a:spcAft>
                <a:spcPts val="0"/>
              </a:spcAft>
              <a:buClr>
                <a:schemeClr val="dk2"/>
              </a:buClr>
              <a:buSzPts val="2000"/>
              <a:buChar char="●"/>
            </a:pPr>
            <a:r>
              <a:rPr lang="en-US" sz="2000">
                <a:solidFill>
                  <a:schemeClr val="dk2"/>
                </a:solidFill>
                <a:highlight>
                  <a:schemeClr val="lt1"/>
                </a:highlight>
              </a:rPr>
              <a:t>Intersection of image and natural language processing tasks</a:t>
            </a:r>
            <a:endParaRPr sz="2000">
              <a:solidFill>
                <a:schemeClr val="dk2"/>
              </a:solidFill>
              <a:highlight>
                <a:schemeClr val="lt1"/>
              </a:highlight>
            </a:endParaRPr>
          </a:p>
          <a:p>
            <a:pPr indent="-355600" lvl="0" marL="457200" rtl="0" algn="l">
              <a:lnSpc>
                <a:spcPct val="150000"/>
              </a:lnSpc>
              <a:spcBef>
                <a:spcPts val="0"/>
              </a:spcBef>
              <a:spcAft>
                <a:spcPts val="0"/>
              </a:spcAft>
              <a:buClr>
                <a:schemeClr val="dk2"/>
              </a:buClr>
              <a:buSzPts val="2000"/>
              <a:buChar char="●"/>
            </a:pPr>
            <a:r>
              <a:rPr lang="en-US" sz="2000">
                <a:solidFill>
                  <a:schemeClr val="dk2"/>
                </a:solidFill>
                <a:highlight>
                  <a:schemeClr val="lt1"/>
                </a:highlight>
              </a:rPr>
              <a:t>Different from other types of language modeling tasks - noisy, grammar mistakes, no logic</a:t>
            </a:r>
            <a:endParaRPr sz="2000">
              <a:solidFill>
                <a:schemeClr val="dk2"/>
              </a:solidFill>
              <a:highlight>
                <a:schemeClr val="lt1"/>
              </a:highlight>
            </a:endParaRPr>
          </a:p>
          <a:p>
            <a:pPr indent="-355600" lvl="0" marL="457200" rtl="0" algn="l">
              <a:lnSpc>
                <a:spcPct val="150000"/>
              </a:lnSpc>
              <a:spcBef>
                <a:spcPts val="0"/>
              </a:spcBef>
              <a:spcAft>
                <a:spcPts val="0"/>
              </a:spcAft>
              <a:buClr>
                <a:schemeClr val="dk2"/>
              </a:buClr>
              <a:buSzPts val="2000"/>
              <a:buChar char="●"/>
            </a:pPr>
            <a:r>
              <a:rPr lang="en-US" sz="2000">
                <a:solidFill>
                  <a:schemeClr val="dk2"/>
                </a:solidFill>
                <a:highlight>
                  <a:schemeClr val="lt1"/>
                </a:highlight>
              </a:rPr>
              <a:t>And it’s fun</a:t>
            </a:r>
            <a:endParaRPr sz="2000">
              <a:solidFill>
                <a:schemeClr val="dk2"/>
              </a:solidFill>
              <a:highlight>
                <a:schemeClr val="lt1"/>
              </a:highlight>
            </a:endParaRPr>
          </a:p>
          <a:p>
            <a:pPr indent="-292100" lvl="0" marL="457200" rtl="0" algn="l">
              <a:lnSpc>
                <a:spcPct val="101000"/>
              </a:lnSpc>
              <a:spcBef>
                <a:spcPts val="1100"/>
              </a:spcBef>
              <a:spcAft>
                <a:spcPts val="0"/>
              </a:spcAft>
              <a:buClr>
                <a:schemeClr val="dk1"/>
              </a:buClr>
              <a:buSzPts val="2600"/>
              <a:buFont typeface="Arial"/>
              <a:buNone/>
            </a:pPr>
            <a:r>
              <a:t/>
            </a:r>
            <a:endParaRPr sz="1800">
              <a:solidFill>
                <a:schemeClr val="dk2"/>
              </a:solidFill>
            </a:endParaRPr>
          </a:p>
          <a:p>
            <a:pPr indent="-292100" lvl="0" marL="457200" rtl="0" algn="l">
              <a:lnSpc>
                <a:spcPct val="101000"/>
              </a:lnSpc>
              <a:spcBef>
                <a:spcPts val="1400"/>
              </a:spcBef>
              <a:spcAft>
                <a:spcPts val="0"/>
              </a:spcAft>
              <a:buClr>
                <a:schemeClr val="dk1"/>
              </a:buClr>
              <a:buSzPts val="2600"/>
              <a:buFont typeface="Arial"/>
              <a:buNone/>
            </a:pPr>
            <a:r>
              <a:t/>
            </a:r>
            <a:endParaRPr sz="1800">
              <a:solidFill>
                <a:schemeClr val="dk2"/>
              </a:solidFill>
            </a:endParaRPr>
          </a:p>
        </p:txBody>
      </p:sp>
      <p:pic>
        <p:nvPicPr>
          <p:cNvPr id="117" name="Google Shape;117;g2a2b1ee7bc6_1_11"/>
          <p:cNvPicPr preferRelativeResize="0"/>
          <p:nvPr/>
        </p:nvPicPr>
        <p:blipFill rotWithShape="1">
          <a:blip r:embed="rId3">
            <a:alphaModFix/>
          </a:blip>
          <a:srcRect b="0" l="0" r="0" t="0"/>
          <a:stretch/>
        </p:blipFill>
        <p:spPr>
          <a:xfrm>
            <a:off x="7057738" y="1590775"/>
            <a:ext cx="3905227" cy="2922580"/>
          </a:xfrm>
          <a:prstGeom prst="rect">
            <a:avLst/>
          </a:prstGeom>
          <a:noFill/>
          <a:ln>
            <a:noFill/>
          </a:ln>
        </p:spPr>
      </p:pic>
      <p:pic>
        <p:nvPicPr>
          <p:cNvPr id="118" name="Google Shape;118;g2a2b1ee7bc6_1_11"/>
          <p:cNvPicPr preferRelativeResize="0"/>
          <p:nvPr/>
        </p:nvPicPr>
        <p:blipFill>
          <a:blip r:embed="rId4">
            <a:alphaModFix/>
          </a:blip>
          <a:stretch>
            <a:fillRect/>
          </a:stretch>
        </p:blipFill>
        <p:spPr>
          <a:xfrm>
            <a:off x="10511900" y="0"/>
            <a:ext cx="1639950" cy="1270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g2a2b1ee7bc6_1_82"/>
          <p:cNvSpPr txBox="1"/>
          <p:nvPr>
            <p:ph type="title"/>
          </p:nvPr>
        </p:nvSpPr>
        <p:spPr>
          <a:xfrm>
            <a:off x="243200" y="317825"/>
            <a:ext cx="10268700" cy="11964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Libre Franklin"/>
              <a:buNone/>
            </a:pPr>
            <a:r>
              <a:rPr lang="en-US" sz="4500"/>
              <a:t> Motivation &amp; Related Services</a:t>
            </a:r>
            <a:endParaRPr sz="4500"/>
          </a:p>
        </p:txBody>
      </p:sp>
      <p:pic>
        <p:nvPicPr>
          <p:cNvPr id="124" name="Google Shape;124;g2a2b1ee7bc6_1_82"/>
          <p:cNvPicPr preferRelativeResize="0"/>
          <p:nvPr/>
        </p:nvPicPr>
        <p:blipFill>
          <a:blip r:embed="rId3">
            <a:alphaModFix/>
          </a:blip>
          <a:stretch>
            <a:fillRect/>
          </a:stretch>
        </p:blipFill>
        <p:spPr>
          <a:xfrm>
            <a:off x="10511900" y="0"/>
            <a:ext cx="1639950" cy="1270650"/>
          </a:xfrm>
          <a:prstGeom prst="rect">
            <a:avLst/>
          </a:prstGeom>
          <a:noFill/>
          <a:ln>
            <a:noFill/>
          </a:ln>
        </p:spPr>
      </p:pic>
      <p:pic>
        <p:nvPicPr>
          <p:cNvPr id="125" name="Google Shape;125;g2a2b1ee7bc6_1_82"/>
          <p:cNvPicPr preferRelativeResize="0"/>
          <p:nvPr/>
        </p:nvPicPr>
        <p:blipFill>
          <a:blip r:embed="rId4">
            <a:alphaModFix/>
          </a:blip>
          <a:stretch>
            <a:fillRect/>
          </a:stretch>
        </p:blipFill>
        <p:spPr>
          <a:xfrm>
            <a:off x="409800" y="1514225"/>
            <a:ext cx="11430000" cy="5009300"/>
          </a:xfrm>
          <a:prstGeom prst="rect">
            <a:avLst/>
          </a:prstGeom>
          <a:noFill/>
          <a:ln>
            <a:noFill/>
          </a:ln>
        </p:spPr>
      </p:pic>
      <p:pic>
        <p:nvPicPr>
          <p:cNvPr id="126" name="Google Shape;126;g2a2b1ee7bc6_1_82"/>
          <p:cNvPicPr preferRelativeResize="0"/>
          <p:nvPr/>
        </p:nvPicPr>
        <p:blipFill>
          <a:blip r:embed="rId5">
            <a:alphaModFix/>
          </a:blip>
          <a:stretch>
            <a:fillRect/>
          </a:stretch>
        </p:blipFill>
        <p:spPr>
          <a:xfrm>
            <a:off x="513700" y="1631038"/>
            <a:ext cx="3714750" cy="1228725"/>
          </a:xfrm>
          <a:prstGeom prst="rect">
            <a:avLst/>
          </a:prstGeom>
          <a:noFill/>
          <a:ln>
            <a:noFill/>
          </a:ln>
        </p:spPr>
      </p:pic>
      <p:pic>
        <p:nvPicPr>
          <p:cNvPr id="127" name="Google Shape;127;g2a2b1ee7bc6_1_82"/>
          <p:cNvPicPr preferRelativeResize="0"/>
          <p:nvPr/>
        </p:nvPicPr>
        <p:blipFill>
          <a:blip r:embed="rId6">
            <a:alphaModFix/>
          </a:blip>
          <a:stretch>
            <a:fillRect/>
          </a:stretch>
        </p:blipFill>
        <p:spPr>
          <a:xfrm>
            <a:off x="6212650" y="1450850"/>
            <a:ext cx="1545097" cy="1589125"/>
          </a:xfrm>
          <a:prstGeom prst="rect">
            <a:avLst/>
          </a:prstGeom>
          <a:noFill/>
          <a:ln>
            <a:noFill/>
          </a:ln>
        </p:spPr>
      </p:pic>
      <p:pic>
        <p:nvPicPr>
          <p:cNvPr id="128" name="Google Shape;128;g2a2b1ee7bc6_1_82"/>
          <p:cNvPicPr preferRelativeResize="0"/>
          <p:nvPr/>
        </p:nvPicPr>
        <p:blipFill>
          <a:blip r:embed="rId7">
            <a:alphaModFix/>
          </a:blip>
          <a:stretch>
            <a:fillRect/>
          </a:stretch>
        </p:blipFill>
        <p:spPr>
          <a:xfrm>
            <a:off x="9184900" y="1399551"/>
            <a:ext cx="1545100" cy="1545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2a2b1ee7bc6_1_22"/>
          <p:cNvSpPr txBox="1"/>
          <p:nvPr>
            <p:ph type="title"/>
          </p:nvPr>
        </p:nvSpPr>
        <p:spPr>
          <a:xfrm>
            <a:off x="243200" y="317825"/>
            <a:ext cx="10268700" cy="11964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Libre Franklin"/>
              <a:buNone/>
            </a:pPr>
            <a:r>
              <a:rPr lang="en-US" sz="4500"/>
              <a:t>Research  gaps &amp; Goals</a:t>
            </a:r>
            <a:endParaRPr sz="4500"/>
          </a:p>
        </p:txBody>
      </p:sp>
      <p:sp>
        <p:nvSpPr>
          <p:cNvPr id="134" name="Google Shape;134;g2a2b1ee7bc6_1_22"/>
          <p:cNvSpPr txBox="1"/>
          <p:nvPr>
            <p:ph idx="1" type="body"/>
          </p:nvPr>
        </p:nvSpPr>
        <p:spPr>
          <a:xfrm>
            <a:off x="243200" y="1294425"/>
            <a:ext cx="11314800" cy="4887000"/>
          </a:xfrm>
          <a:prstGeom prst="rect">
            <a:avLst/>
          </a:prstGeom>
          <a:noFill/>
          <a:ln>
            <a:noFill/>
          </a:ln>
        </p:spPr>
        <p:txBody>
          <a:bodyPr anchorCtr="0" anchor="t" bIns="45700" lIns="91425" spcFirstLastPara="1" rIns="91425" wrap="square" tIns="45700">
            <a:noAutofit/>
          </a:bodyPr>
          <a:lstStyle/>
          <a:p>
            <a:pPr indent="-292100" lvl="0" marL="457200" rtl="0" algn="ctr">
              <a:lnSpc>
                <a:spcPct val="101000"/>
              </a:lnSpc>
              <a:spcBef>
                <a:spcPts val="1100"/>
              </a:spcBef>
              <a:spcAft>
                <a:spcPts val="0"/>
              </a:spcAft>
              <a:buClr>
                <a:schemeClr val="dk1"/>
              </a:buClr>
              <a:buSzPts val="2600"/>
              <a:buFont typeface="Arial"/>
              <a:buNone/>
            </a:pPr>
            <a:r>
              <a:rPr b="1" lang="en-US" sz="2000">
                <a:solidFill>
                  <a:schemeClr val="dk2"/>
                </a:solidFill>
              </a:rPr>
              <a:t>Meme Generation</a:t>
            </a:r>
            <a:endParaRPr b="1" sz="2000">
              <a:solidFill>
                <a:schemeClr val="dk2"/>
              </a:solidFill>
            </a:endParaRPr>
          </a:p>
          <a:p>
            <a:pPr indent="0" lvl="0" marL="165100" rtl="0" algn="l">
              <a:spcBef>
                <a:spcPts val="1400"/>
              </a:spcBef>
              <a:spcAft>
                <a:spcPts val="0"/>
              </a:spcAft>
              <a:buNone/>
            </a:pPr>
            <a:r>
              <a:rPr b="1" lang="en-US" sz="2000">
                <a:solidFill>
                  <a:schemeClr val="dk2"/>
                </a:solidFill>
              </a:rPr>
              <a:t>Assumption:</a:t>
            </a:r>
            <a:endParaRPr b="1" sz="2000">
              <a:solidFill>
                <a:schemeClr val="dk2"/>
              </a:solidFill>
            </a:endParaRPr>
          </a:p>
          <a:p>
            <a:pPr indent="-355600" lvl="0" marL="457200" rtl="0" algn="l">
              <a:spcBef>
                <a:spcPts val="1400"/>
              </a:spcBef>
              <a:spcAft>
                <a:spcPts val="0"/>
              </a:spcAft>
              <a:buClr>
                <a:schemeClr val="dk2"/>
              </a:buClr>
              <a:buSzPts val="2000"/>
              <a:buChar char="●"/>
            </a:pPr>
            <a:r>
              <a:rPr lang="en-US" sz="2000">
                <a:solidFill>
                  <a:schemeClr val="dk2"/>
                </a:solidFill>
              </a:rPr>
              <a:t>Image inputs</a:t>
            </a:r>
            <a:endParaRPr sz="2000">
              <a:solidFill>
                <a:schemeClr val="dk2"/>
              </a:solidFill>
            </a:endParaRPr>
          </a:p>
          <a:p>
            <a:pPr indent="-355600" lvl="0" marL="457200" rtl="0" algn="l">
              <a:spcBef>
                <a:spcPts val="0"/>
              </a:spcBef>
              <a:spcAft>
                <a:spcPts val="0"/>
              </a:spcAft>
              <a:buClr>
                <a:schemeClr val="dk2"/>
              </a:buClr>
              <a:buSzPts val="2000"/>
              <a:buChar char="●"/>
            </a:pPr>
            <a:r>
              <a:rPr lang="en-US" sz="2000">
                <a:solidFill>
                  <a:schemeClr val="dk2"/>
                </a:solidFill>
              </a:rPr>
              <a:t>Classical temp meme with no more than 2 captions</a:t>
            </a:r>
            <a:endParaRPr sz="2000">
              <a:solidFill>
                <a:schemeClr val="dk2"/>
              </a:solidFill>
            </a:endParaRPr>
          </a:p>
          <a:p>
            <a:pPr indent="0" lvl="0" marL="165100" rtl="0" algn="l">
              <a:spcBef>
                <a:spcPts val="1400"/>
              </a:spcBef>
              <a:spcAft>
                <a:spcPts val="0"/>
              </a:spcAft>
              <a:buNone/>
            </a:pPr>
            <a:r>
              <a:rPr b="1" lang="en-US" sz="2000">
                <a:solidFill>
                  <a:schemeClr val="dk2"/>
                </a:solidFill>
              </a:rPr>
              <a:t>Research gaps:</a:t>
            </a:r>
            <a:endParaRPr b="1" sz="2000">
              <a:solidFill>
                <a:schemeClr val="dk2"/>
              </a:solidFill>
            </a:endParaRPr>
          </a:p>
          <a:p>
            <a:pPr indent="-355600" lvl="0" marL="457200" rtl="0" algn="l">
              <a:spcBef>
                <a:spcPts val="1400"/>
              </a:spcBef>
              <a:spcAft>
                <a:spcPts val="0"/>
              </a:spcAft>
              <a:buClr>
                <a:schemeClr val="dk2"/>
              </a:buClr>
              <a:buSzPts val="2000"/>
              <a:buChar char="●"/>
            </a:pPr>
            <a:r>
              <a:rPr lang="en-US" sz="2000">
                <a:solidFill>
                  <a:schemeClr val="dk2"/>
                </a:solidFill>
              </a:rPr>
              <a:t>No definite reproduction open source solutions</a:t>
            </a:r>
            <a:endParaRPr sz="2000">
              <a:solidFill>
                <a:schemeClr val="dk2"/>
              </a:solidFill>
            </a:endParaRPr>
          </a:p>
          <a:p>
            <a:pPr indent="-355600" lvl="0" marL="457200" rtl="0" algn="l">
              <a:spcBef>
                <a:spcPts val="0"/>
              </a:spcBef>
              <a:spcAft>
                <a:spcPts val="0"/>
              </a:spcAft>
              <a:buClr>
                <a:schemeClr val="dk2"/>
              </a:buClr>
              <a:buSzPts val="2000"/>
              <a:buChar char="●"/>
            </a:pPr>
            <a:r>
              <a:rPr lang="en-US" sz="2000">
                <a:solidFill>
                  <a:schemeClr val="dk2"/>
                </a:solidFill>
              </a:rPr>
              <a:t>No satisfactory datasets</a:t>
            </a:r>
            <a:endParaRPr sz="2000">
              <a:solidFill>
                <a:schemeClr val="dk2"/>
              </a:solidFill>
            </a:endParaRPr>
          </a:p>
          <a:p>
            <a:pPr indent="0" lvl="0" marL="165100" rtl="0" algn="l">
              <a:spcBef>
                <a:spcPts val="1400"/>
              </a:spcBef>
              <a:spcAft>
                <a:spcPts val="0"/>
              </a:spcAft>
              <a:buNone/>
            </a:pPr>
            <a:r>
              <a:rPr b="1" lang="en-US" sz="2000">
                <a:solidFill>
                  <a:schemeClr val="dk2"/>
                </a:solidFill>
              </a:rPr>
              <a:t>Goals:</a:t>
            </a:r>
            <a:endParaRPr b="1" sz="2000">
              <a:solidFill>
                <a:schemeClr val="dk2"/>
              </a:solidFill>
            </a:endParaRPr>
          </a:p>
          <a:p>
            <a:pPr indent="-355600" lvl="0" marL="457200" rtl="0" algn="l">
              <a:spcBef>
                <a:spcPts val="1400"/>
              </a:spcBef>
              <a:spcAft>
                <a:spcPts val="0"/>
              </a:spcAft>
              <a:buClr>
                <a:schemeClr val="dk2"/>
              </a:buClr>
              <a:buSzPts val="2000"/>
              <a:buChar char="●"/>
            </a:pPr>
            <a:r>
              <a:rPr lang="en-US" sz="2000">
                <a:solidFill>
                  <a:schemeClr val="dk2"/>
                </a:solidFill>
              </a:rPr>
              <a:t>Test transformer based architecture for image based generation</a:t>
            </a:r>
            <a:endParaRPr sz="2000">
              <a:solidFill>
                <a:schemeClr val="dk2"/>
              </a:solidFill>
            </a:endParaRPr>
          </a:p>
          <a:p>
            <a:pPr indent="-355600" lvl="0" marL="457200" rtl="0" algn="l">
              <a:spcBef>
                <a:spcPts val="0"/>
              </a:spcBef>
              <a:spcAft>
                <a:spcPts val="0"/>
              </a:spcAft>
              <a:buClr>
                <a:schemeClr val="dk2"/>
              </a:buClr>
              <a:buSzPts val="2000"/>
              <a:buChar char="●"/>
            </a:pPr>
            <a:r>
              <a:rPr lang="en-US" sz="2000">
                <a:solidFill>
                  <a:schemeClr val="dk2"/>
                </a:solidFill>
              </a:rPr>
              <a:t>Collect and release a balanced large scale dataset</a:t>
            </a:r>
            <a:endParaRPr sz="2000">
              <a:solidFill>
                <a:schemeClr val="dk2"/>
              </a:solidFill>
            </a:endParaRPr>
          </a:p>
          <a:p>
            <a:pPr indent="0" lvl="0" marL="165100" rtl="0" algn="l">
              <a:lnSpc>
                <a:spcPct val="101000"/>
              </a:lnSpc>
              <a:spcBef>
                <a:spcPts val="1400"/>
              </a:spcBef>
              <a:spcAft>
                <a:spcPts val="0"/>
              </a:spcAft>
              <a:buClr>
                <a:schemeClr val="dk1"/>
              </a:buClr>
              <a:buSzPts val="2600"/>
              <a:buFont typeface="Arial"/>
              <a:buNone/>
            </a:pPr>
            <a:r>
              <a:t/>
            </a:r>
            <a:endParaRPr sz="2000">
              <a:solidFill>
                <a:schemeClr val="dk2"/>
              </a:solidFill>
            </a:endParaRPr>
          </a:p>
        </p:txBody>
      </p:sp>
      <p:pic>
        <p:nvPicPr>
          <p:cNvPr id="135" name="Google Shape;135;g2a2b1ee7bc6_1_22"/>
          <p:cNvPicPr preferRelativeResize="0"/>
          <p:nvPr/>
        </p:nvPicPr>
        <p:blipFill>
          <a:blip r:embed="rId3">
            <a:alphaModFix/>
          </a:blip>
          <a:stretch>
            <a:fillRect/>
          </a:stretch>
        </p:blipFill>
        <p:spPr>
          <a:xfrm>
            <a:off x="10511900" y="0"/>
            <a:ext cx="1639950" cy="1270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2a2b1ee7bc6_1_32"/>
          <p:cNvSpPr txBox="1"/>
          <p:nvPr>
            <p:ph type="title"/>
          </p:nvPr>
        </p:nvSpPr>
        <p:spPr>
          <a:xfrm>
            <a:off x="243200" y="317825"/>
            <a:ext cx="10268700" cy="11964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Libre Franklin"/>
              <a:buNone/>
            </a:pPr>
            <a:r>
              <a:rPr lang="en-US" sz="4500"/>
              <a:t>Related Works</a:t>
            </a:r>
            <a:endParaRPr sz="4500"/>
          </a:p>
        </p:txBody>
      </p:sp>
      <p:sp>
        <p:nvSpPr>
          <p:cNvPr id="141" name="Google Shape;141;g2a2b1ee7bc6_1_32"/>
          <p:cNvSpPr txBox="1"/>
          <p:nvPr>
            <p:ph idx="1" type="body"/>
          </p:nvPr>
        </p:nvSpPr>
        <p:spPr>
          <a:xfrm>
            <a:off x="243200" y="1789550"/>
            <a:ext cx="11314800" cy="4392000"/>
          </a:xfrm>
          <a:prstGeom prst="rect">
            <a:avLst/>
          </a:prstGeom>
          <a:noFill/>
          <a:ln>
            <a:noFill/>
          </a:ln>
        </p:spPr>
        <p:txBody>
          <a:bodyPr anchorCtr="0" anchor="t" bIns="45700" lIns="91425" spcFirstLastPara="1" rIns="91425" wrap="square" tIns="45700">
            <a:noAutofit/>
          </a:bodyPr>
          <a:lstStyle/>
          <a:p>
            <a:pPr indent="-355600" lvl="0" marL="457200" rtl="0" algn="l">
              <a:lnSpc>
                <a:spcPct val="150000"/>
              </a:lnSpc>
              <a:spcBef>
                <a:spcPts val="1100"/>
              </a:spcBef>
              <a:spcAft>
                <a:spcPts val="0"/>
              </a:spcAft>
              <a:buClr>
                <a:schemeClr val="dk2"/>
              </a:buClr>
              <a:buSzPts val="2000"/>
              <a:buChar char="●"/>
            </a:pPr>
            <a:r>
              <a:rPr lang="en-US" sz="2000">
                <a:solidFill>
                  <a:schemeClr val="dk2"/>
                </a:solidFill>
              </a:rPr>
              <a:t>Dank learning - 3 types of CNN encoders + LSTM decoder with pre-trained GloVe embeddings</a:t>
            </a:r>
            <a:endParaRPr sz="2000">
              <a:solidFill>
                <a:schemeClr val="dk2"/>
              </a:solidFill>
            </a:endParaRPr>
          </a:p>
          <a:p>
            <a:pPr indent="0" lvl="0" marL="457200" rtl="0" algn="l">
              <a:lnSpc>
                <a:spcPct val="150000"/>
              </a:lnSpc>
              <a:spcBef>
                <a:spcPts val="1100"/>
              </a:spcBef>
              <a:spcAft>
                <a:spcPts val="0"/>
              </a:spcAft>
              <a:buNone/>
            </a:pPr>
            <a:r>
              <a:rPr lang="en-US" sz="2000">
                <a:solidFill>
                  <a:schemeClr val="dk2"/>
                </a:solidFill>
              </a:rPr>
              <a:t>Link - </a:t>
            </a:r>
            <a:r>
              <a:rPr lang="en-US" sz="2000" u="sng">
                <a:solidFill>
                  <a:schemeClr val="hlink"/>
                </a:solidFill>
                <a:hlinkClick r:id="rId3"/>
              </a:rPr>
              <a:t>Dank learning for Meme Generation</a:t>
            </a:r>
            <a:endParaRPr sz="2000">
              <a:solidFill>
                <a:schemeClr val="dk2"/>
              </a:solidFill>
            </a:endParaRPr>
          </a:p>
          <a:p>
            <a:pPr indent="-355600" lvl="0" marL="457200" rtl="0" algn="l">
              <a:lnSpc>
                <a:spcPct val="150000"/>
              </a:lnSpc>
              <a:spcBef>
                <a:spcPts val="1100"/>
              </a:spcBef>
              <a:spcAft>
                <a:spcPts val="0"/>
              </a:spcAft>
              <a:buClr>
                <a:schemeClr val="dk2"/>
              </a:buClr>
              <a:buSzPts val="2000"/>
              <a:buChar char="●"/>
            </a:pPr>
            <a:r>
              <a:rPr lang="en-US" sz="2000">
                <a:solidFill>
                  <a:schemeClr val="dk2"/>
                </a:solidFill>
              </a:rPr>
              <a:t>memeBot - Transformer models to meme captions generation</a:t>
            </a:r>
            <a:endParaRPr sz="2000">
              <a:solidFill>
                <a:schemeClr val="dk2"/>
              </a:solidFill>
            </a:endParaRPr>
          </a:p>
          <a:p>
            <a:pPr indent="0" lvl="0" marL="457200" rtl="0" algn="l">
              <a:lnSpc>
                <a:spcPct val="150000"/>
              </a:lnSpc>
              <a:spcBef>
                <a:spcPts val="1100"/>
              </a:spcBef>
              <a:spcAft>
                <a:spcPts val="0"/>
              </a:spcAft>
              <a:buNone/>
            </a:pPr>
            <a:r>
              <a:rPr lang="en-US" sz="2000">
                <a:solidFill>
                  <a:schemeClr val="dk2"/>
                </a:solidFill>
              </a:rPr>
              <a:t>Link - </a:t>
            </a:r>
            <a:r>
              <a:rPr lang="en-US" sz="2000" u="sng">
                <a:solidFill>
                  <a:schemeClr val="hlink"/>
                </a:solidFill>
                <a:hlinkClick r:id="rId4"/>
              </a:rPr>
              <a:t>memeBot</a:t>
            </a:r>
            <a:endParaRPr sz="2000">
              <a:solidFill>
                <a:schemeClr val="dk2"/>
              </a:solidFill>
            </a:endParaRPr>
          </a:p>
          <a:p>
            <a:pPr indent="-355600" lvl="0" marL="457200" rtl="0" algn="l">
              <a:lnSpc>
                <a:spcPct val="150000"/>
              </a:lnSpc>
              <a:spcBef>
                <a:spcPts val="1100"/>
              </a:spcBef>
              <a:spcAft>
                <a:spcPts val="0"/>
              </a:spcAft>
              <a:buClr>
                <a:schemeClr val="dk2"/>
              </a:buClr>
              <a:buSzPts val="2000"/>
              <a:buChar char="●"/>
            </a:pPr>
            <a:r>
              <a:rPr lang="en-US" sz="2000">
                <a:solidFill>
                  <a:schemeClr val="dk2"/>
                </a:solidFill>
              </a:rPr>
              <a:t>Memeify - fine-tuned GPT-2 language model</a:t>
            </a:r>
            <a:endParaRPr sz="2000">
              <a:solidFill>
                <a:schemeClr val="dk2"/>
              </a:solidFill>
            </a:endParaRPr>
          </a:p>
          <a:p>
            <a:pPr indent="0" lvl="0" marL="457200" rtl="0" algn="l">
              <a:lnSpc>
                <a:spcPct val="150000"/>
              </a:lnSpc>
              <a:spcBef>
                <a:spcPts val="1100"/>
              </a:spcBef>
              <a:spcAft>
                <a:spcPts val="0"/>
              </a:spcAft>
              <a:buNone/>
            </a:pPr>
            <a:r>
              <a:rPr lang="en-US" sz="2000">
                <a:solidFill>
                  <a:schemeClr val="dk2"/>
                </a:solidFill>
              </a:rPr>
              <a:t>Link - </a:t>
            </a:r>
            <a:r>
              <a:rPr lang="en-US" sz="2000" u="sng">
                <a:solidFill>
                  <a:schemeClr val="hlink"/>
                </a:solidFill>
                <a:hlinkClick r:id="rId5"/>
              </a:rPr>
              <a:t>Memeify</a:t>
            </a:r>
            <a:endParaRPr sz="2000">
              <a:solidFill>
                <a:schemeClr val="dk2"/>
              </a:solidFill>
            </a:endParaRPr>
          </a:p>
          <a:p>
            <a:pPr indent="0" lvl="0" marL="0" rtl="0" algn="l">
              <a:lnSpc>
                <a:spcPct val="150000"/>
              </a:lnSpc>
              <a:spcBef>
                <a:spcPts val="1100"/>
              </a:spcBef>
              <a:spcAft>
                <a:spcPts val="0"/>
              </a:spcAft>
              <a:buNone/>
            </a:pPr>
            <a:r>
              <a:t/>
            </a:r>
            <a:endParaRPr sz="1800">
              <a:solidFill>
                <a:schemeClr val="dk2"/>
              </a:solidFill>
            </a:endParaRPr>
          </a:p>
          <a:p>
            <a:pPr indent="0" lvl="0" marL="165100" rtl="0" algn="l">
              <a:lnSpc>
                <a:spcPct val="101000"/>
              </a:lnSpc>
              <a:spcBef>
                <a:spcPts val="1400"/>
              </a:spcBef>
              <a:spcAft>
                <a:spcPts val="0"/>
              </a:spcAft>
              <a:buClr>
                <a:schemeClr val="dk1"/>
              </a:buClr>
              <a:buSzPts val="2600"/>
              <a:buFont typeface="Arial"/>
              <a:buNone/>
            </a:pPr>
            <a:r>
              <a:t/>
            </a:r>
            <a:endParaRPr sz="1800">
              <a:solidFill>
                <a:schemeClr val="dk2"/>
              </a:solidFill>
            </a:endParaRPr>
          </a:p>
        </p:txBody>
      </p:sp>
      <p:pic>
        <p:nvPicPr>
          <p:cNvPr id="142" name="Google Shape;142;g2a2b1ee7bc6_1_32"/>
          <p:cNvPicPr preferRelativeResize="0"/>
          <p:nvPr/>
        </p:nvPicPr>
        <p:blipFill>
          <a:blip r:embed="rId6">
            <a:alphaModFix/>
          </a:blip>
          <a:stretch>
            <a:fillRect/>
          </a:stretch>
        </p:blipFill>
        <p:spPr>
          <a:xfrm>
            <a:off x="10511900" y="0"/>
            <a:ext cx="1639950" cy="1270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g2928ccc746f_0_424"/>
          <p:cNvPicPr preferRelativeResize="0"/>
          <p:nvPr/>
        </p:nvPicPr>
        <p:blipFill>
          <a:blip r:embed="rId3">
            <a:alphaModFix/>
          </a:blip>
          <a:stretch>
            <a:fillRect/>
          </a:stretch>
        </p:blipFill>
        <p:spPr>
          <a:xfrm>
            <a:off x="152400" y="1440950"/>
            <a:ext cx="11650125" cy="5202124"/>
          </a:xfrm>
          <a:prstGeom prst="rect">
            <a:avLst/>
          </a:prstGeom>
          <a:noFill/>
          <a:ln>
            <a:noFill/>
          </a:ln>
        </p:spPr>
      </p:pic>
      <p:sp>
        <p:nvSpPr>
          <p:cNvPr id="148" name="Google Shape;148;g2928ccc746f_0_424"/>
          <p:cNvSpPr/>
          <p:nvPr/>
        </p:nvSpPr>
        <p:spPr>
          <a:xfrm>
            <a:off x="488450" y="1624125"/>
            <a:ext cx="5837400" cy="5088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9" name="Google Shape;149;g2928ccc746f_0_424"/>
          <p:cNvSpPr/>
          <p:nvPr/>
        </p:nvSpPr>
        <p:spPr>
          <a:xfrm>
            <a:off x="6459900" y="1624125"/>
            <a:ext cx="5513400" cy="5088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0" name="Google Shape;150;g2928ccc746f_0_424"/>
          <p:cNvSpPr txBox="1"/>
          <p:nvPr/>
        </p:nvSpPr>
        <p:spPr>
          <a:xfrm>
            <a:off x="488450" y="329725"/>
            <a:ext cx="8084100" cy="808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b="1" lang="en-US" sz="4500">
                <a:solidFill>
                  <a:schemeClr val="dk2"/>
                </a:solidFill>
                <a:latin typeface="Raleway"/>
                <a:ea typeface="Raleway"/>
                <a:cs typeface="Raleway"/>
                <a:sym typeface="Raleway"/>
              </a:rPr>
              <a:t>ARCHITECTURE</a:t>
            </a:r>
            <a:endParaRPr sz="4500"/>
          </a:p>
        </p:txBody>
      </p:sp>
      <p:pic>
        <p:nvPicPr>
          <p:cNvPr id="151" name="Google Shape;151;g2928ccc746f_0_424"/>
          <p:cNvPicPr preferRelativeResize="0"/>
          <p:nvPr/>
        </p:nvPicPr>
        <p:blipFill>
          <a:blip r:embed="rId4">
            <a:alphaModFix/>
          </a:blip>
          <a:stretch>
            <a:fillRect/>
          </a:stretch>
        </p:blipFill>
        <p:spPr>
          <a:xfrm>
            <a:off x="10501925" y="0"/>
            <a:ext cx="1690075" cy="1257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2a2b1ee7bc6_4_7"/>
          <p:cNvSpPr txBox="1"/>
          <p:nvPr>
            <p:ph type="title"/>
          </p:nvPr>
        </p:nvSpPr>
        <p:spPr>
          <a:xfrm>
            <a:off x="960120" y="317814"/>
            <a:ext cx="10268700" cy="1700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DATASET_Problems</a:t>
            </a:r>
            <a:endParaRPr/>
          </a:p>
        </p:txBody>
      </p:sp>
      <p:sp>
        <p:nvSpPr>
          <p:cNvPr id="157" name="Google Shape;157;g2a2b1ee7bc6_4_7"/>
          <p:cNvSpPr txBox="1"/>
          <p:nvPr>
            <p:ph idx="1" type="body"/>
          </p:nvPr>
        </p:nvSpPr>
        <p:spPr>
          <a:xfrm>
            <a:off x="561950" y="1663449"/>
            <a:ext cx="10666800" cy="4518000"/>
          </a:xfrm>
          <a:prstGeom prst="rect">
            <a:avLst/>
          </a:prstGeom>
        </p:spPr>
        <p:txBody>
          <a:bodyPr anchorCtr="0" anchor="t" bIns="45700" lIns="91425" spcFirstLastPara="1" rIns="91425" wrap="square" tIns="45700">
            <a:noAutofit/>
          </a:bodyPr>
          <a:lstStyle/>
          <a:p>
            <a:pPr indent="-355600" lvl="0" marL="457200" rtl="0" algn="l">
              <a:spcBef>
                <a:spcPts val="700"/>
              </a:spcBef>
              <a:spcAft>
                <a:spcPts val="0"/>
              </a:spcAft>
              <a:buClr>
                <a:schemeClr val="dk2"/>
              </a:buClr>
              <a:buSzPts val="2000"/>
              <a:buChar char="●"/>
            </a:pPr>
            <a:r>
              <a:rPr lang="en-US" sz="2000">
                <a:solidFill>
                  <a:schemeClr val="dk2"/>
                </a:solidFill>
              </a:rPr>
              <a:t>No standard datasets</a:t>
            </a:r>
            <a:endParaRPr sz="2000">
              <a:solidFill>
                <a:schemeClr val="dk2"/>
              </a:solidFill>
            </a:endParaRPr>
          </a:p>
          <a:p>
            <a:pPr indent="0" lvl="0" marL="457200" rtl="0" algn="l">
              <a:spcBef>
                <a:spcPts val="700"/>
              </a:spcBef>
              <a:spcAft>
                <a:spcPts val="0"/>
              </a:spcAft>
              <a:buNone/>
            </a:pPr>
            <a:r>
              <a:t/>
            </a:r>
            <a:endParaRPr sz="2000">
              <a:solidFill>
                <a:schemeClr val="dk2"/>
              </a:solidFill>
            </a:endParaRPr>
          </a:p>
          <a:p>
            <a:pPr indent="0" lvl="0" marL="0" rtl="0" algn="l">
              <a:spcBef>
                <a:spcPts val="700"/>
              </a:spcBef>
              <a:spcAft>
                <a:spcPts val="0"/>
              </a:spcAft>
              <a:buNone/>
            </a:pPr>
            <a:r>
              <a:rPr lang="en-US" sz="2000">
                <a:solidFill>
                  <a:schemeClr val="dk2"/>
                </a:solidFill>
              </a:rPr>
              <a:t>Dank Learning(</a:t>
            </a:r>
            <a:r>
              <a:rPr lang="en-US" sz="2000" u="sng">
                <a:solidFill>
                  <a:schemeClr val="hlink"/>
                </a:solidFill>
                <a:hlinkClick r:id="rId3"/>
              </a:rPr>
              <a:t>Peirson et al.,2018</a:t>
            </a:r>
            <a:r>
              <a:rPr lang="en-US" sz="2000">
                <a:solidFill>
                  <a:schemeClr val="dk2"/>
                </a:solidFill>
              </a:rPr>
              <a:t>)-–400k captions</a:t>
            </a:r>
            <a:endParaRPr sz="2000">
              <a:solidFill>
                <a:schemeClr val="dk2"/>
              </a:solidFill>
            </a:endParaRPr>
          </a:p>
          <a:p>
            <a:pPr indent="-355600" lvl="1" marL="914400" rtl="0" algn="l">
              <a:spcBef>
                <a:spcPts val="700"/>
              </a:spcBef>
              <a:spcAft>
                <a:spcPts val="0"/>
              </a:spcAft>
              <a:buClr>
                <a:schemeClr val="dk2"/>
              </a:buClr>
              <a:buSzPts val="2000"/>
              <a:buChar char="○"/>
            </a:pPr>
            <a:r>
              <a:rPr lang="en-US" sz="2000">
                <a:solidFill>
                  <a:schemeClr val="dk2"/>
                </a:solidFill>
              </a:rPr>
              <a:t> A lot of repeated memes</a:t>
            </a:r>
            <a:endParaRPr sz="2000">
              <a:solidFill>
                <a:schemeClr val="dk2"/>
              </a:solidFill>
            </a:endParaRPr>
          </a:p>
          <a:p>
            <a:pPr indent="-355600" lvl="1" marL="914400" rtl="0" algn="l">
              <a:spcBef>
                <a:spcPts val="0"/>
              </a:spcBef>
              <a:spcAft>
                <a:spcPts val="0"/>
              </a:spcAft>
              <a:buClr>
                <a:schemeClr val="dk2"/>
              </a:buClr>
              <a:buSzPts val="2000"/>
              <a:buChar char="○"/>
            </a:pPr>
            <a:r>
              <a:rPr lang="en-US" sz="2000">
                <a:solidFill>
                  <a:schemeClr val="dk2"/>
                </a:solidFill>
              </a:rPr>
              <a:t>Presence of outliers</a:t>
            </a:r>
            <a:endParaRPr sz="2000">
              <a:solidFill>
                <a:schemeClr val="dk2"/>
              </a:solidFill>
            </a:endParaRPr>
          </a:p>
          <a:p>
            <a:pPr indent="-355600" lvl="1" marL="914400" rtl="0" algn="l">
              <a:spcBef>
                <a:spcPts val="0"/>
              </a:spcBef>
              <a:spcAft>
                <a:spcPts val="0"/>
              </a:spcAft>
              <a:buClr>
                <a:schemeClr val="dk2"/>
              </a:buClr>
              <a:buSzPts val="2000"/>
              <a:buChar char="○"/>
            </a:pPr>
            <a:r>
              <a:rPr lang="en-US" sz="2000">
                <a:solidFill>
                  <a:schemeClr val="dk2"/>
                </a:solidFill>
              </a:rPr>
              <a:t>Imbalanced</a:t>
            </a:r>
            <a:endParaRPr sz="2000">
              <a:solidFill>
                <a:schemeClr val="dk2"/>
              </a:solidFill>
            </a:endParaRPr>
          </a:p>
          <a:p>
            <a:pPr indent="-355600" lvl="1" marL="914400" rtl="0" algn="l">
              <a:spcBef>
                <a:spcPts val="0"/>
              </a:spcBef>
              <a:spcAft>
                <a:spcPts val="0"/>
              </a:spcAft>
              <a:buClr>
                <a:schemeClr val="dk2"/>
              </a:buClr>
              <a:buSzPts val="2000"/>
              <a:buChar char="○"/>
            </a:pPr>
            <a:r>
              <a:t/>
            </a:r>
            <a:endParaRPr sz="2000">
              <a:solidFill>
                <a:schemeClr val="dk2"/>
              </a:solidFill>
            </a:endParaRPr>
          </a:p>
          <a:p>
            <a:pPr indent="0" lvl="0" marL="0" rtl="0" algn="l">
              <a:spcBef>
                <a:spcPts val="700"/>
              </a:spcBef>
              <a:spcAft>
                <a:spcPts val="0"/>
              </a:spcAft>
              <a:buNone/>
            </a:pPr>
            <a:r>
              <a:rPr lang="en-US" sz="2000">
                <a:solidFill>
                  <a:schemeClr val="dk2"/>
                </a:solidFill>
              </a:rPr>
              <a:t>Memeify(</a:t>
            </a:r>
            <a:r>
              <a:rPr lang="en-US" sz="2000" u="sng">
                <a:solidFill>
                  <a:schemeClr val="hlink"/>
                </a:solidFill>
                <a:hlinkClick r:id="rId4"/>
              </a:rPr>
              <a:t>Vyalla et al.,2020</a:t>
            </a:r>
            <a:r>
              <a:rPr lang="en-US" sz="2000">
                <a:solidFill>
                  <a:schemeClr val="dk2"/>
                </a:solidFill>
              </a:rPr>
              <a:t>) –1.1M captions</a:t>
            </a:r>
            <a:endParaRPr sz="2000">
              <a:solidFill>
                <a:schemeClr val="dk2"/>
              </a:solidFill>
            </a:endParaRPr>
          </a:p>
          <a:p>
            <a:pPr indent="-355600" lvl="1" marL="914400" marR="0" rtl="0" algn="l">
              <a:lnSpc>
                <a:spcPct val="101000"/>
              </a:lnSpc>
              <a:spcBef>
                <a:spcPts val="700"/>
              </a:spcBef>
              <a:spcAft>
                <a:spcPts val="0"/>
              </a:spcAft>
              <a:buClr>
                <a:schemeClr val="dk2"/>
              </a:buClr>
              <a:buSzPts val="2000"/>
              <a:buChar char="○"/>
            </a:pPr>
            <a:r>
              <a:rPr lang="en-US" sz="2000">
                <a:solidFill>
                  <a:schemeClr val="dk2"/>
                </a:solidFill>
              </a:rPr>
              <a:t> Damaged dataset</a:t>
            </a:r>
            <a:endParaRPr sz="2000">
              <a:solidFill>
                <a:schemeClr val="dk2"/>
              </a:solidFill>
            </a:endParaRPr>
          </a:p>
          <a:p>
            <a:pPr indent="-355600" lvl="1" marL="914400" marR="0" rtl="0" algn="l">
              <a:lnSpc>
                <a:spcPct val="101000"/>
              </a:lnSpc>
              <a:spcBef>
                <a:spcPts val="0"/>
              </a:spcBef>
              <a:spcAft>
                <a:spcPts val="0"/>
              </a:spcAft>
              <a:buClr>
                <a:schemeClr val="dk2"/>
              </a:buClr>
              <a:buSzPts val="2000"/>
              <a:buChar char="○"/>
            </a:pPr>
            <a:r>
              <a:rPr lang="en-US" sz="2000">
                <a:solidFill>
                  <a:schemeClr val="dk2"/>
                </a:solidFill>
              </a:rPr>
              <a:t>Absence of the special tokens for text blocks separation</a:t>
            </a:r>
            <a:endParaRPr sz="2000">
              <a:solidFill>
                <a:schemeClr val="dk2"/>
              </a:solidFill>
            </a:endParaRPr>
          </a:p>
          <a:p>
            <a:pPr indent="0" lvl="0" marL="0" rtl="0" algn="l">
              <a:spcBef>
                <a:spcPts val="700"/>
              </a:spcBef>
              <a:spcAft>
                <a:spcPts val="0"/>
              </a:spcAft>
              <a:buNone/>
            </a:pPr>
            <a:r>
              <a:rPr lang="en-US" sz="2000">
                <a:solidFill>
                  <a:schemeClr val="dk2"/>
                </a:solidFill>
              </a:rPr>
              <a:t>Memebot(</a:t>
            </a:r>
            <a:r>
              <a:rPr lang="en-US" sz="2000" u="sng">
                <a:solidFill>
                  <a:schemeClr val="hlink"/>
                </a:solidFill>
                <a:hlinkClick r:id="rId5"/>
              </a:rPr>
              <a:t>Sadasivam et al.,2020</a:t>
            </a:r>
            <a:r>
              <a:rPr lang="en-US" sz="2000">
                <a:solidFill>
                  <a:schemeClr val="dk2"/>
                </a:solidFill>
              </a:rPr>
              <a:t>)--177k captions</a:t>
            </a:r>
            <a:endParaRPr sz="2000">
              <a:solidFill>
                <a:schemeClr val="dk2"/>
              </a:solidFill>
            </a:endParaRPr>
          </a:p>
          <a:p>
            <a:pPr indent="-355600" lvl="1" marL="914400" marR="0" rtl="0" algn="l">
              <a:lnSpc>
                <a:spcPct val="101000"/>
              </a:lnSpc>
              <a:spcBef>
                <a:spcPts val="700"/>
              </a:spcBef>
              <a:spcAft>
                <a:spcPts val="0"/>
              </a:spcAft>
              <a:buClr>
                <a:schemeClr val="dk2"/>
              </a:buClr>
              <a:buSzPts val="2000"/>
              <a:buChar char="○"/>
            </a:pPr>
            <a:r>
              <a:rPr lang="en-US" sz="2000">
                <a:solidFill>
                  <a:schemeClr val="dk2"/>
                </a:solidFill>
              </a:rPr>
              <a:t>No dataset released</a:t>
            </a:r>
            <a:endParaRPr sz="2000">
              <a:solidFill>
                <a:schemeClr val="dk2"/>
              </a:solidFill>
            </a:endParaRPr>
          </a:p>
          <a:p>
            <a:pPr indent="0" lvl="0" marL="457200" rtl="0" algn="l">
              <a:spcBef>
                <a:spcPts val="700"/>
              </a:spcBef>
              <a:spcAft>
                <a:spcPts val="0"/>
              </a:spcAft>
              <a:buNone/>
            </a:pPr>
            <a:r>
              <a:t/>
            </a:r>
            <a:endParaRPr sz="2000">
              <a:solidFill>
                <a:schemeClr val="dk2"/>
              </a:solidFill>
            </a:endParaRPr>
          </a:p>
          <a:p>
            <a:pPr indent="0" lvl="0" marL="457200" rtl="0" algn="l">
              <a:spcBef>
                <a:spcPts val="700"/>
              </a:spcBef>
              <a:spcAft>
                <a:spcPts val="700"/>
              </a:spcAft>
              <a:buNone/>
            </a:pPr>
            <a:r>
              <a:t/>
            </a:r>
            <a:endParaRPr sz="2000">
              <a:solidFill>
                <a:schemeClr val="dk2"/>
              </a:solidFill>
            </a:endParaRPr>
          </a:p>
        </p:txBody>
      </p:sp>
      <p:pic>
        <p:nvPicPr>
          <p:cNvPr id="158" name="Google Shape;158;g2a2b1ee7bc6_4_7"/>
          <p:cNvPicPr preferRelativeResize="0"/>
          <p:nvPr/>
        </p:nvPicPr>
        <p:blipFill>
          <a:blip r:embed="rId6">
            <a:alphaModFix/>
          </a:blip>
          <a:stretch>
            <a:fillRect/>
          </a:stretch>
        </p:blipFill>
        <p:spPr>
          <a:xfrm>
            <a:off x="10501925" y="0"/>
            <a:ext cx="1690075" cy="1257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2a2b1ee7bc6_4_0"/>
          <p:cNvSpPr txBox="1"/>
          <p:nvPr>
            <p:ph type="title"/>
          </p:nvPr>
        </p:nvSpPr>
        <p:spPr>
          <a:xfrm>
            <a:off x="960120" y="317814"/>
            <a:ext cx="10268700" cy="1700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DATASET COLLECTION</a:t>
            </a:r>
            <a:endParaRPr/>
          </a:p>
        </p:txBody>
      </p:sp>
      <p:sp>
        <p:nvSpPr>
          <p:cNvPr id="164" name="Google Shape;164;g2a2b1ee7bc6_4_0"/>
          <p:cNvSpPr txBox="1"/>
          <p:nvPr>
            <p:ph idx="1" type="body"/>
          </p:nvPr>
        </p:nvSpPr>
        <p:spPr>
          <a:xfrm>
            <a:off x="474925" y="1471974"/>
            <a:ext cx="10753800" cy="4709400"/>
          </a:xfrm>
          <a:prstGeom prst="rect">
            <a:avLst/>
          </a:prstGeom>
        </p:spPr>
        <p:txBody>
          <a:bodyPr anchorCtr="0" anchor="t" bIns="45700" lIns="91425" spcFirstLastPara="1" rIns="91425" wrap="square" tIns="45700">
            <a:normAutofit/>
          </a:bodyPr>
          <a:lstStyle/>
          <a:p>
            <a:pPr indent="457200" lvl="0" marL="457200" rtl="0" algn="l">
              <a:spcBef>
                <a:spcPts val="700"/>
              </a:spcBef>
              <a:spcAft>
                <a:spcPts val="700"/>
              </a:spcAft>
              <a:buNone/>
            </a:pPr>
            <a:r>
              <a:rPr lang="en-US" u="sng">
                <a:solidFill>
                  <a:schemeClr val="hlink"/>
                </a:solidFill>
                <a:hlinkClick r:id="rId3"/>
              </a:rPr>
              <a:t>Data source:  https://memegenerator.net/</a:t>
            </a:r>
            <a:endParaRPr/>
          </a:p>
        </p:txBody>
      </p:sp>
      <p:pic>
        <p:nvPicPr>
          <p:cNvPr id="165" name="Google Shape;165;g2a2b1ee7bc6_4_0"/>
          <p:cNvPicPr preferRelativeResize="0"/>
          <p:nvPr/>
        </p:nvPicPr>
        <p:blipFill>
          <a:blip r:embed="rId4">
            <a:alphaModFix/>
          </a:blip>
          <a:stretch>
            <a:fillRect/>
          </a:stretch>
        </p:blipFill>
        <p:spPr>
          <a:xfrm>
            <a:off x="1041225" y="1912300"/>
            <a:ext cx="9967901" cy="4709399"/>
          </a:xfrm>
          <a:prstGeom prst="rect">
            <a:avLst/>
          </a:prstGeom>
          <a:noFill/>
          <a:ln>
            <a:noFill/>
          </a:ln>
        </p:spPr>
      </p:pic>
      <p:pic>
        <p:nvPicPr>
          <p:cNvPr id="166" name="Google Shape;166;g2a2b1ee7bc6_4_0"/>
          <p:cNvPicPr preferRelativeResize="0"/>
          <p:nvPr/>
        </p:nvPicPr>
        <p:blipFill>
          <a:blip r:embed="rId5">
            <a:alphaModFix/>
          </a:blip>
          <a:stretch>
            <a:fillRect/>
          </a:stretch>
        </p:blipFill>
        <p:spPr>
          <a:xfrm>
            <a:off x="10501925" y="0"/>
            <a:ext cx="1690075" cy="1257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2020-11-27T18:19:02Z</dcterms:created>
  <dc:creator>Jonathan Santoso</dc:creator>
</cp:coreProperties>
</file>